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0.jpg" ContentType="image/pn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48"/>
  </p:notesMasterIdLst>
  <p:sldIdLst>
    <p:sldId id="257" r:id="rId5"/>
    <p:sldId id="460" r:id="rId6"/>
    <p:sldId id="356" r:id="rId7"/>
    <p:sldId id="351" r:id="rId8"/>
    <p:sldId id="288" r:id="rId9"/>
    <p:sldId id="359" r:id="rId10"/>
    <p:sldId id="289" r:id="rId11"/>
    <p:sldId id="301" r:id="rId12"/>
    <p:sldId id="302" r:id="rId13"/>
    <p:sldId id="303" r:id="rId14"/>
    <p:sldId id="332" r:id="rId15"/>
    <p:sldId id="360" r:id="rId16"/>
    <p:sldId id="345" r:id="rId17"/>
    <p:sldId id="340" r:id="rId18"/>
    <p:sldId id="336" r:id="rId19"/>
    <p:sldId id="261" r:id="rId20"/>
    <p:sldId id="461" r:id="rId21"/>
    <p:sldId id="338" r:id="rId22"/>
    <p:sldId id="352" r:id="rId23"/>
    <p:sldId id="348" r:id="rId24"/>
    <p:sldId id="358" r:id="rId25"/>
    <p:sldId id="346" r:id="rId26"/>
    <p:sldId id="286" r:id="rId27"/>
    <p:sldId id="341" r:id="rId28"/>
    <p:sldId id="355" r:id="rId29"/>
    <p:sldId id="322" r:id="rId30"/>
    <p:sldId id="343" r:id="rId31"/>
    <p:sldId id="335" r:id="rId32"/>
    <p:sldId id="323" r:id="rId33"/>
    <p:sldId id="295" r:id="rId34"/>
    <p:sldId id="329" r:id="rId35"/>
    <p:sldId id="333" r:id="rId36"/>
    <p:sldId id="474" r:id="rId37"/>
    <p:sldId id="475" r:id="rId38"/>
    <p:sldId id="476" r:id="rId39"/>
    <p:sldId id="477" r:id="rId40"/>
    <p:sldId id="478" r:id="rId41"/>
    <p:sldId id="281" r:id="rId42"/>
    <p:sldId id="330" r:id="rId43"/>
    <p:sldId id="361" r:id="rId44"/>
    <p:sldId id="268" r:id="rId45"/>
    <p:sldId id="327" r:id="rId46"/>
    <p:sldId id="47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 Parkinson" initials="BP" lastIdx="5" clrIdx="0">
    <p:extLst>
      <p:ext uri="{19B8F6BF-5375-455C-9EA6-DF929625EA0E}">
        <p15:presenceInfo xmlns:p15="http://schemas.microsoft.com/office/powerpoint/2012/main" userId="3851432485f8230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49AB7F-9267-448E-B854-7FF0BA252EF0}" v="31" dt="2023-05-08T07:47:43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923" autoAdjust="0"/>
  </p:normalViewPr>
  <p:slideViewPr>
    <p:cSldViewPr snapToGrid="0">
      <p:cViewPr varScale="1">
        <p:scale>
          <a:sx n="53" d="100"/>
          <a:sy n="53" d="100"/>
        </p:scale>
        <p:origin x="11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, Jay (Postgraduate Researcher)" userId="4e85f705-fbe1-4a90-a151-bc747fb0c962" providerId="ADAL" clId="{C449AB7F-9267-448E-B854-7FF0BA252EF0}"/>
    <pc:docChg chg="undo custSel modSld">
      <pc:chgData name="Joseph, Jay (Postgraduate Researcher)" userId="4e85f705-fbe1-4a90-a151-bc747fb0c962" providerId="ADAL" clId="{C449AB7F-9267-448E-B854-7FF0BA252EF0}" dt="2023-05-08T07:50:52.400" v="746" actId="113"/>
      <pc:docMkLst>
        <pc:docMk/>
      </pc:docMkLst>
      <pc:sldChg chg="modSp mod modAnim">
        <pc:chgData name="Joseph, Jay (Postgraduate Researcher)" userId="4e85f705-fbe1-4a90-a151-bc747fb0c962" providerId="ADAL" clId="{C449AB7F-9267-448E-B854-7FF0BA252EF0}" dt="2023-05-02T08:50:00.173" v="72" actId="1076"/>
        <pc:sldMkLst>
          <pc:docMk/>
          <pc:sldMk cId="2052997471" sldId="261"/>
        </pc:sldMkLst>
        <pc:spChg chg="mod">
          <ac:chgData name="Joseph, Jay (Postgraduate Researcher)" userId="4e85f705-fbe1-4a90-a151-bc747fb0c962" providerId="ADAL" clId="{C449AB7F-9267-448E-B854-7FF0BA252EF0}" dt="2023-05-02T08:50:00.173" v="72" actId="1076"/>
          <ac:spMkLst>
            <pc:docMk/>
            <pc:sldMk cId="2052997471" sldId="261"/>
            <ac:spMk id="3" creationId="{85ECC8E0-3F76-4FEB-81BB-FB796EEBA4AB}"/>
          </ac:spMkLst>
        </pc:spChg>
      </pc:sldChg>
      <pc:sldChg chg="modSp mod">
        <pc:chgData name="Joseph, Jay (Postgraduate Researcher)" userId="4e85f705-fbe1-4a90-a151-bc747fb0c962" providerId="ADAL" clId="{C449AB7F-9267-448E-B854-7FF0BA252EF0}" dt="2023-05-02T08:54:41.146" v="87" actId="20577"/>
        <pc:sldMkLst>
          <pc:docMk/>
          <pc:sldMk cId="1966570918" sldId="333"/>
        </pc:sldMkLst>
        <pc:spChg chg="mod">
          <ac:chgData name="Joseph, Jay (Postgraduate Researcher)" userId="4e85f705-fbe1-4a90-a151-bc747fb0c962" providerId="ADAL" clId="{C449AB7F-9267-448E-B854-7FF0BA252EF0}" dt="2023-05-02T08:54:41.146" v="87" actId="20577"/>
          <ac:spMkLst>
            <pc:docMk/>
            <pc:sldMk cId="1966570918" sldId="333"/>
            <ac:spMk id="3" creationId="{92E20368-A072-4196-A179-D0A324221070}"/>
          </ac:spMkLst>
        </pc:spChg>
      </pc:sldChg>
      <pc:sldChg chg="modSp mod">
        <pc:chgData name="Joseph, Jay (Postgraduate Researcher)" userId="4e85f705-fbe1-4a90-a151-bc747fb0c962" providerId="ADAL" clId="{C449AB7F-9267-448E-B854-7FF0BA252EF0}" dt="2023-05-02T09:06:44.280" v="89"/>
        <pc:sldMkLst>
          <pc:docMk/>
          <pc:sldMk cId="3270690682" sldId="335"/>
        </pc:sldMkLst>
        <pc:spChg chg="mod">
          <ac:chgData name="Joseph, Jay (Postgraduate Researcher)" userId="4e85f705-fbe1-4a90-a151-bc747fb0c962" providerId="ADAL" clId="{C449AB7F-9267-448E-B854-7FF0BA252EF0}" dt="2023-05-02T09:06:44.280" v="89"/>
          <ac:spMkLst>
            <pc:docMk/>
            <pc:sldMk cId="3270690682" sldId="335"/>
            <ac:spMk id="3" creationId="{70ADAC56-74DD-4452-9562-C83FC0CF4807}"/>
          </ac:spMkLst>
        </pc:spChg>
      </pc:sldChg>
      <pc:sldChg chg="modSp mod">
        <pc:chgData name="Joseph, Jay (Postgraduate Researcher)" userId="4e85f705-fbe1-4a90-a151-bc747fb0c962" providerId="ADAL" clId="{C449AB7F-9267-448E-B854-7FF0BA252EF0}" dt="2023-05-08T07:45:26.894" v="150" actId="20577"/>
        <pc:sldMkLst>
          <pc:docMk/>
          <pc:sldMk cId="1423664019" sldId="336"/>
        </pc:sldMkLst>
        <pc:graphicFrameChg chg="modGraphic">
          <ac:chgData name="Joseph, Jay (Postgraduate Researcher)" userId="4e85f705-fbe1-4a90-a151-bc747fb0c962" providerId="ADAL" clId="{C449AB7F-9267-448E-B854-7FF0BA252EF0}" dt="2023-05-08T07:45:26.894" v="150" actId="20577"/>
          <ac:graphicFrameMkLst>
            <pc:docMk/>
            <pc:sldMk cId="1423664019" sldId="336"/>
            <ac:graphicFrameMk id="4" creationId="{3694E967-F18D-4FE0-A7E2-D4207177B654}"/>
          </ac:graphicFrameMkLst>
        </pc:graphicFrameChg>
      </pc:sldChg>
      <pc:sldChg chg="modSp mod">
        <pc:chgData name="Joseph, Jay (Postgraduate Researcher)" userId="4e85f705-fbe1-4a90-a151-bc747fb0c962" providerId="ADAL" clId="{C449AB7F-9267-448E-B854-7FF0BA252EF0}" dt="2023-05-02T08:53:21.242" v="84" actId="21"/>
        <pc:sldMkLst>
          <pc:docMk/>
          <pc:sldMk cId="3228724399" sldId="355"/>
        </pc:sldMkLst>
        <pc:spChg chg="mod">
          <ac:chgData name="Joseph, Jay (Postgraduate Researcher)" userId="4e85f705-fbe1-4a90-a151-bc747fb0c962" providerId="ADAL" clId="{C449AB7F-9267-448E-B854-7FF0BA252EF0}" dt="2023-05-02T08:53:21.242" v="84" actId="21"/>
          <ac:spMkLst>
            <pc:docMk/>
            <pc:sldMk cId="3228724399" sldId="355"/>
            <ac:spMk id="5" creationId="{27CF2024-9303-4748-816E-615F57BAD9E2}"/>
          </ac:spMkLst>
        </pc:spChg>
      </pc:sldChg>
      <pc:sldChg chg="modSp">
        <pc:chgData name="Joseph, Jay (Postgraduate Researcher)" userId="4e85f705-fbe1-4a90-a151-bc747fb0c962" providerId="ADAL" clId="{C449AB7F-9267-448E-B854-7FF0BA252EF0}" dt="2023-05-02T08:14:00.324" v="54" actId="113"/>
        <pc:sldMkLst>
          <pc:docMk/>
          <pc:sldMk cId="2361572539" sldId="359"/>
        </pc:sldMkLst>
        <pc:spChg chg="mod">
          <ac:chgData name="Joseph, Jay (Postgraduate Researcher)" userId="4e85f705-fbe1-4a90-a151-bc747fb0c962" providerId="ADAL" clId="{C449AB7F-9267-448E-B854-7FF0BA252EF0}" dt="2023-05-02T08:14:00.324" v="54" actId="113"/>
          <ac:spMkLst>
            <pc:docMk/>
            <pc:sldMk cId="2361572539" sldId="359"/>
            <ac:spMk id="3" creationId="{42F5EF84-14AC-4D8B-86CF-A61815F33939}"/>
          </ac:spMkLst>
        </pc:spChg>
      </pc:sldChg>
      <pc:sldChg chg="modNotesTx">
        <pc:chgData name="Joseph, Jay (Postgraduate Researcher)" userId="4e85f705-fbe1-4a90-a151-bc747fb0c962" providerId="ADAL" clId="{C449AB7F-9267-448E-B854-7FF0BA252EF0}" dt="2023-05-02T08:13:01.724" v="45" actId="6549"/>
        <pc:sldMkLst>
          <pc:docMk/>
          <pc:sldMk cId="2914492107" sldId="460"/>
        </pc:sldMkLst>
      </pc:sldChg>
      <pc:sldChg chg="modSp mod">
        <pc:chgData name="Joseph, Jay (Postgraduate Researcher)" userId="4e85f705-fbe1-4a90-a151-bc747fb0c962" providerId="ADAL" clId="{C449AB7F-9267-448E-B854-7FF0BA252EF0}" dt="2023-05-02T08:50:20.356" v="83" actId="20577"/>
        <pc:sldMkLst>
          <pc:docMk/>
          <pc:sldMk cId="1855985891" sldId="461"/>
        </pc:sldMkLst>
        <pc:graphicFrameChg chg="modGraphic">
          <ac:chgData name="Joseph, Jay (Postgraduate Researcher)" userId="4e85f705-fbe1-4a90-a151-bc747fb0c962" providerId="ADAL" clId="{C449AB7F-9267-448E-B854-7FF0BA252EF0}" dt="2023-05-02T08:50:20.356" v="83" actId="20577"/>
          <ac:graphicFrameMkLst>
            <pc:docMk/>
            <pc:sldMk cId="1855985891" sldId="461"/>
            <ac:graphicFrameMk id="4" creationId="{2E5339E4-3545-2389-E9D0-52B5A9E84141}"/>
          </ac:graphicFrameMkLst>
        </pc:graphicFrameChg>
      </pc:sldChg>
      <pc:sldChg chg="modSp mod modNotesTx">
        <pc:chgData name="Joseph, Jay (Postgraduate Researcher)" userId="4e85f705-fbe1-4a90-a151-bc747fb0c962" providerId="ADAL" clId="{C449AB7F-9267-448E-B854-7FF0BA252EF0}" dt="2023-05-08T07:46:58.134" v="349" actId="20577"/>
        <pc:sldMkLst>
          <pc:docMk/>
          <pc:sldMk cId="1583138117" sldId="474"/>
        </pc:sldMkLst>
        <pc:spChg chg="mod">
          <ac:chgData name="Joseph, Jay (Postgraduate Researcher)" userId="4e85f705-fbe1-4a90-a151-bc747fb0c962" providerId="ADAL" clId="{C449AB7F-9267-448E-B854-7FF0BA252EF0}" dt="2023-05-02T21:23:18.163" v="112" actId="27636"/>
          <ac:spMkLst>
            <pc:docMk/>
            <pc:sldMk cId="1583138117" sldId="474"/>
            <ac:spMk id="4" creationId="{B5DDD651-3D76-6548-AC8B-4CC607D1BB54}"/>
          </ac:spMkLst>
        </pc:spChg>
        <pc:picChg chg="mod">
          <ac:chgData name="Joseph, Jay (Postgraduate Researcher)" userId="4e85f705-fbe1-4a90-a151-bc747fb0c962" providerId="ADAL" clId="{C449AB7F-9267-448E-B854-7FF0BA252EF0}" dt="2023-05-02T21:21:16.951" v="92" actId="1076"/>
          <ac:picMkLst>
            <pc:docMk/>
            <pc:sldMk cId="1583138117" sldId="474"/>
            <ac:picMk id="18" creationId="{7C9ED424-E164-9DCF-860D-7A1AA3ABDBE8}"/>
          </ac:picMkLst>
        </pc:picChg>
      </pc:sldChg>
      <pc:sldChg chg="modSp mod">
        <pc:chgData name="Joseph, Jay (Postgraduate Researcher)" userId="4e85f705-fbe1-4a90-a151-bc747fb0c962" providerId="ADAL" clId="{C449AB7F-9267-448E-B854-7FF0BA252EF0}" dt="2023-05-02T21:23:46.701" v="134" actId="14100"/>
        <pc:sldMkLst>
          <pc:docMk/>
          <pc:sldMk cId="866472864" sldId="475"/>
        </pc:sldMkLst>
        <pc:picChg chg="mod">
          <ac:chgData name="Joseph, Jay (Postgraduate Researcher)" userId="4e85f705-fbe1-4a90-a151-bc747fb0c962" providerId="ADAL" clId="{C449AB7F-9267-448E-B854-7FF0BA252EF0}" dt="2023-05-02T21:23:46.701" v="134" actId="14100"/>
          <ac:picMkLst>
            <pc:docMk/>
            <pc:sldMk cId="866472864" sldId="475"/>
            <ac:picMk id="10" creationId="{BD30FDB8-021C-BCA3-ABC8-6D4641DCC90B}"/>
          </ac:picMkLst>
        </pc:picChg>
      </pc:sldChg>
      <pc:sldChg chg="modSp mod">
        <pc:chgData name="Joseph, Jay (Postgraduate Researcher)" userId="4e85f705-fbe1-4a90-a151-bc747fb0c962" providerId="ADAL" clId="{C449AB7F-9267-448E-B854-7FF0BA252EF0}" dt="2023-05-02T21:24:27.989" v="136" actId="14100"/>
        <pc:sldMkLst>
          <pc:docMk/>
          <pc:sldMk cId="2705968501" sldId="476"/>
        </pc:sldMkLst>
        <pc:picChg chg="mod">
          <ac:chgData name="Joseph, Jay (Postgraduate Researcher)" userId="4e85f705-fbe1-4a90-a151-bc747fb0c962" providerId="ADAL" clId="{C449AB7F-9267-448E-B854-7FF0BA252EF0}" dt="2023-05-02T21:24:27.989" v="136" actId="14100"/>
          <ac:picMkLst>
            <pc:docMk/>
            <pc:sldMk cId="2705968501" sldId="476"/>
            <ac:picMk id="3" creationId="{8B72A91B-0A0C-2382-B745-7278FCA030EC}"/>
          </ac:picMkLst>
        </pc:picChg>
      </pc:sldChg>
      <pc:sldChg chg="modSp mod">
        <pc:chgData name="Joseph, Jay (Postgraduate Researcher)" userId="4e85f705-fbe1-4a90-a151-bc747fb0c962" providerId="ADAL" clId="{C449AB7F-9267-448E-B854-7FF0BA252EF0}" dt="2023-05-02T21:24:42.653" v="138" actId="14100"/>
        <pc:sldMkLst>
          <pc:docMk/>
          <pc:sldMk cId="4131344177" sldId="477"/>
        </pc:sldMkLst>
        <pc:picChg chg="mod">
          <ac:chgData name="Joseph, Jay (Postgraduate Researcher)" userId="4e85f705-fbe1-4a90-a151-bc747fb0c962" providerId="ADAL" clId="{C449AB7F-9267-448E-B854-7FF0BA252EF0}" dt="2023-05-02T21:24:42.653" v="138" actId="14100"/>
          <ac:picMkLst>
            <pc:docMk/>
            <pc:sldMk cId="4131344177" sldId="477"/>
            <ac:picMk id="4" creationId="{40593FFA-9ECD-EE85-AA48-B8EF782E9D64}"/>
          </ac:picMkLst>
        </pc:picChg>
      </pc:sldChg>
      <pc:sldChg chg="modSp mod">
        <pc:chgData name="Joseph, Jay (Postgraduate Researcher)" userId="4e85f705-fbe1-4a90-a151-bc747fb0c962" providerId="ADAL" clId="{C449AB7F-9267-448E-B854-7FF0BA252EF0}" dt="2023-05-02T21:24:53.080" v="140" actId="14100"/>
        <pc:sldMkLst>
          <pc:docMk/>
          <pc:sldMk cId="3170878473" sldId="478"/>
        </pc:sldMkLst>
        <pc:picChg chg="mod">
          <ac:chgData name="Joseph, Jay (Postgraduate Researcher)" userId="4e85f705-fbe1-4a90-a151-bc747fb0c962" providerId="ADAL" clId="{C449AB7F-9267-448E-B854-7FF0BA252EF0}" dt="2023-05-02T21:24:53.080" v="140" actId="14100"/>
          <ac:picMkLst>
            <pc:docMk/>
            <pc:sldMk cId="3170878473" sldId="478"/>
            <ac:picMk id="3" creationId="{340820F6-42D0-8893-0D4C-AB2401749867}"/>
          </ac:picMkLst>
        </pc:picChg>
      </pc:sldChg>
      <pc:sldChg chg="modSp mod">
        <pc:chgData name="Joseph, Jay (Postgraduate Researcher)" userId="4e85f705-fbe1-4a90-a151-bc747fb0c962" providerId="ADAL" clId="{C449AB7F-9267-448E-B854-7FF0BA252EF0}" dt="2023-05-08T07:50:52.400" v="746" actId="113"/>
        <pc:sldMkLst>
          <pc:docMk/>
          <pc:sldMk cId="1272281583" sldId="479"/>
        </pc:sldMkLst>
        <pc:spChg chg="mod">
          <ac:chgData name="Joseph, Jay (Postgraduate Researcher)" userId="4e85f705-fbe1-4a90-a151-bc747fb0c962" providerId="ADAL" clId="{C449AB7F-9267-448E-B854-7FF0BA252EF0}" dt="2023-05-08T07:47:43.653" v="364" actId="14100"/>
          <ac:spMkLst>
            <pc:docMk/>
            <pc:sldMk cId="1272281583" sldId="479"/>
            <ac:spMk id="74754" creationId="{A2D5B010-8E6A-4653-9055-365EFA3E87EB}"/>
          </ac:spMkLst>
        </pc:spChg>
        <pc:spChg chg="mod">
          <ac:chgData name="Joseph, Jay (Postgraduate Researcher)" userId="4e85f705-fbe1-4a90-a151-bc747fb0c962" providerId="ADAL" clId="{C449AB7F-9267-448E-B854-7FF0BA252EF0}" dt="2023-05-08T07:50:52.400" v="746" actId="113"/>
          <ac:spMkLst>
            <pc:docMk/>
            <pc:sldMk cId="1272281583" sldId="479"/>
            <ac:spMk id="74755" creationId="{96B583D7-A0C1-46D5-A1B6-4CB3940D89A5}"/>
          </ac:spMkLst>
        </pc:spChg>
      </pc:sldChg>
    </pc:docChg>
  </pc:docChgLst>
  <pc:docChgLst>
    <pc:chgData name="Jay Joseph" userId="4e85f705-fbe1-4a90-a151-bc747fb0c962" providerId="ADAL" clId="{8486701A-1862-45D1-870D-3680D176D8C9}"/>
    <pc:docChg chg="custSel modSld">
      <pc:chgData name="Jay Joseph" userId="4e85f705-fbe1-4a90-a151-bc747fb0c962" providerId="ADAL" clId="{8486701A-1862-45D1-870D-3680D176D8C9}" dt="2022-09-18T15:10:55.516" v="227" actId="20577"/>
      <pc:docMkLst>
        <pc:docMk/>
      </pc:docMkLst>
      <pc:sldChg chg="modNotesTx">
        <pc:chgData name="Jay Joseph" userId="4e85f705-fbe1-4a90-a151-bc747fb0c962" providerId="ADAL" clId="{8486701A-1862-45D1-870D-3680D176D8C9}" dt="2022-09-08T05:05:32.964" v="127" actId="20577"/>
        <pc:sldMkLst>
          <pc:docMk/>
          <pc:sldMk cId="1228124434" sldId="330"/>
        </pc:sldMkLst>
      </pc:sldChg>
      <pc:sldChg chg="modSp mod">
        <pc:chgData name="Jay Joseph" userId="4e85f705-fbe1-4a90-a151-bc747fb0c962" providerId="ADAL" clId="{8486701A-1862-45D1-870D-3680D176D8C9}" dt="2022-09-18T15:10:55.516" v="227" actId="20577"/>
        <pc:sldMkLst>
          <pc:docMk/>
          <pc:sldMk cId="831590612" sldId="334"/>
        </pc:sldMkLst>
        <pc:spChg chg="mod">
          <ac:chgData name="Jay Joseph" userId="4e85f705-fbe1-4a90-a151-bc747fb0c962" providerId="ADAL" clId="{8486701A-1862-45D1-870D-3680D176D8C9}" dt="2022-09-18T15:10:55.516" v="227" actId="20577"/>
          <ac:spMkLst>
            <pc:docMk/>
            <pc:sldMk cId="831590612" sldId="334"/>
            <ac:spMk id="3" creationId="{2507F48B-0CCB-46D7-A53C-AFDE4B3A0D5A}"/>
          </ac:spMkLst>
        </pc:spChg>
        <pc:picChg chg="mod">
          <ac:chgData name="Jay Joseph" userId="4e85f705-fbe1-4a90-a151-bc747fb0c962" providerId="ADAL" clId="{8486701A-1862-45D1-870D-3680D176D8C9}" dt="2022-09-08T05:08:08.068" v="186" actId="14100"/>
          <ac:picMkLst>
            <pc:docMk/>
            <pc:sldMk cId="831590612" sldId="334"/>
            <ac:picMk id="4" creationId="{814C2970-ACF4-4BD3-ABB0-7E15E7172F60}"/>
          </ac:picMkLst>
        </pc:picChg>
      </pc:sldChg>
      <pc:sldChg chg="modSp">
        <pc:chgData name="Jay Joseph" userId="4e85f705-fbe1-4a90-a151-bc747fb0c962" providerId="ADAL" clId="{8486701A-1862-45D1-870D-3680D176D8C9}" dt="2022-09-08T05:06:44.906" v="150" actId="6549"/>
        <pc:sldMkLst>
          <pc:docMk/>
          <pc:sldMk cId="3910627568" sldId="361"/>
        </pc:sldMkLst>
        <pc:spChg chg="mod">
          <ac:chgData name="Jay Joseph" userId="4e85f705-fbe1-4a90-a151-bc747fb0c962" providerId="ADAL" clId="{8486701A-1862-45D1-870D-3680D176D8C9}" dt="2022-09-08T05:06:44.906" v="150" actId="6549"/>
          <ac:spMkLst>
            <pc:docMk/>
            <pc:sldMk cId="3910627568" sldId="361"/>
            <ac:spMk id="5" creationId="{FC74FF30-55A0-4258-B07A-4864A7689D53}"/>
          </ac:spMkLst>
        </pc:spChg>
      </pc:sldChg>
    </pc:docChg>
  </pc:docChgLst>
  <pc:docChgLst>
    <pc:chgData name="Jay Joseph" userId="4e85f705-fbe1-4a90-a151-bc747fb0c962" providerId="ADAL" clId="{7BE4ED80-5FCD-4844-B2B3-81C0384FEC75}"/>
    <pc:docChg chg="undo custSel delSld modSld">
      <pc:chgData name="Jay Joseph" userId="4e85f705-fbe1-4a90-a151-bc747fb0c962" providerId="ADAL" clId="{7BE4ED80-5FCD-4844-B2B3-81C0384FEC75}" dt="2023-01-12T19:04:37.466" v="694" actId="20577"/>
      <pc:docMkLst>
        <pc:docMk/>
      </pc:docMkLst>
      <pc:sldChg chg="modSp mod modAnim">
        <pc:chgData name="Jay Joseph" userId="4e85f705-fbe1-4a90-a151-bc747fb0c962" providerId="ADAL" clId="{7BE4ED80-5FCD-4844-B2B3-81C0384FEC75}" dt="2023-01-10T15:04:51.796" v="146" actId="6549"/>
        <pc:sldMkLst>
          <pc:docMk/>
          <pc:sldMk cId="2052997471" sldId="261"/>
        </pc:sldMkLst>
        <pc:spChg chg="mod">
          <ac:chgData name="Jay Joseph" userId="4e85f705-fbe1-4a90-a151-bc747fb0c962" providerId="ADAL" clId="{7BE4ED80-5FCD-4844-B2B3-81C0384FEC75}" dt="2023-01-10T15:04:51.796" v="146" actId="6549"/>
          <ac:spMkLst>
            <pc:docMk/>
            <pc:sldMk cId="2052997471" sldId="261"/>
            <ac:spMk id="3" creationId="{85ECC8E0-3F76-4FEB-81BB-FB796EEBA4AB}"/>
          </ac:spMkLst>
        </pc:spChg>
      </pc:sldChg>
      <pc:sldChg chg="modSp mod">
        <pc:chgData name="Jay Joseph" userId="4e85f705-fbe1-4a90-a151-bc747fb0c962" providerId="ADAL" clId="{7BE4ED80-5FCD-4844-B2B3-81C0384FEC75}" dt="2023-01-10T15:57:52.041" v="486" actId="113"/>
        <pc:sldMkLst>
          <pc:docMk/>
          <pc:sldMk cId="298192282" sldId="295"/>
        </pc:sldMkLst>
        <pc:spChg chg="mod">
          <ac:chgData name="Jay Joseph" userId="4e85f705-fbe1-4a90-a151-bc747fb0c962" providerId="ADAL" clId="{7BE4ED80-5FCD-4844-B2B3-81C0384FEC75}" dt="2023-01-10T15:57:52.041" v="486" actId="113"/>
          <ac:spMkLst>
            <pc:docMk/>
            <pc:sldMk cId="298192282" sldId="295"/>
            <ac:spMk id="3" creationId="{EDDD40B0-C8C6-4E97-96B3-1B313DC14C4B}"/>
          </ac:spMkLst>
        </pc:spChg>
      </pc:sldChg>
      <pc:sldChg chg="modSp mod">
        <pc:chgData name="Jay Joseph" userId="4e85f705-fbe1-4a90-a151-bc747fb0c962" providerId="ADAL" clId="{7BE4ED80-5FCD-4844-B2B3-81C0384FEC75}" dt="2023-01-10T14:54:18.591" v="31" actId="20577"/>
        <pc:sldMkLst>
          <pc:docMk/>
          <pc:sldMk cId="1126257305" sldId="301"/>
        </pc:sldMkLst>
        <pc:spChg chg="mod">
          <ac:chgData name="Jay Joseph" userId="4e85f705-fbe1-4a90-a151-bc747fb0c962" providerId="ADAL" clId="{7BE4ED80-5FCD-4844-B2B3-81C0384FEC75}" dt="2023-01-10T14:54:18.591" v="31" actId="20577"/>
          <ac:spMkLst>
            <pc:docMk/>
            <pc:sldMk cId="1126257305" sldId="301"/>
            <ac:spMk id="3" creationId="{35E7AB7D-745B-4B8F-A195-21A66CC32DFE}"/>
          </ac:spMkLst>
        </pc:spChg>
      </pc:sldChg>
      <pc:sldChg chg="modSp">
        <pc:chgData name="Jay Joseph" userId="4e85f705-fbe1-4a90-a151-bc747fb0c962" providerId="ADAL" clId="{7BE4ED80-5FCD-4844-B2B3-81C0384FEC75}" dt="2023-01-10T14:55:00.524" v="32" actId="20577"/>
        <pc:sldMkLst>
          <pc:docMk/>
          <pc:sldMk cId="232571172" sldId="303"/>
        </pc:sldMkLst>
        <pc:spChg chg="mod">
          <ac:chgData name="Jay Joseph" userId="4e85f705-fbe1-4a90-a151-bc747fb0c962" providerId="ADAL" clId="{7BE4ED80-5FCD-4844-B2B3-81C0384FEC75}" dt="2023-01-10T14:55:00.524" v="32" actId="20577"/>
          <ac:spMkLst>
            <pc:docMk/>
            <pc:sldMk cId="232571172" sldId="303"/>
            <ac:spMk id="3" creationId="{B6299F54-A11D-473E-96E4-791491C69805}"/>
          </ac:spMkLst>
        </pc:spChg>
      </pc:sldChg>
      <pc:sldChg chg="modSp mod">
        <pc:chgData name="Jay Joseph" userId="4e85f705-fbe1-4a90-a151-bc747fb0c962" providerId="ADAL" clId="{7BE4ED80-5FCD-4844-B2B3-81C0384FEC75}" dt="2023-01-12T19:04:37.466" v="694" actId="20577"/>
        <pc:sldMkLst>
          <pc:docMk/>
          <pc:sldMk cId="0" sldId="327"/>
        </pc:sldMkLst>
        <pc:spChg chg="mod">
          <ac:chgData name="Jay Joseph" userId="4e85f705-fbe1-4a90-a151-bc747fb0c962" providerId="ADAL" clId="{7BE4ED80-5FCD-4844-B2B3-81C0384FEC75}" dt="2023-01-12T19:04:37.466" v="694" actId="20577"/>
          <ac:spMkLst>
            <pc:docMk/>
            <pc:sldMk cId="0" sldId="327"/>
            <ac:spMk id="74755" creationId="{96B583D7-A0C1-46D5-A1B6-4CB3940D89A5}"/>
          </ac:spMkLst>
        </pc:spChg>
      </pc:sldChg>
      <pc:sldChg chg="del">
        <pc:chgData name="Jay Joseph" userId="4e85f705-fbe1-4a90-a151-bc747fb0c962" providerId="ADAL" clId="{7BE4ED80-5FCD-4844-B2B3-81C0384FEC75}" dt="2023-01-10T16:17:51.595" v="534" actId="2696"/>
        <pc:sldMkLst>
          <pc:docMk/>
          <pc:sldMk cId="1228124434" sldId="330"/>
        </pc:sldMkLst>
      </pc:sldChg>
      <pc:sldChg chg="modSp mod modAnim">
        <pc:chgData name="Jay Joseph" userId="4e85f705-fbe1-4a90-a151-bc747fb0c962" providerId="ADAL" clId="{7BE4ED80-5FCD-4844-B2B3-81C0384FEC75}" dt="2023-01-10T14:56:40.279" v="76" actId="20577"/>
        <pc:sldMkLst>
          <pc:docMk/>
          <pc:sldMk cId="3347464815" sldId="332"/>
        </pc:sldMkLst>
        <pc:spChg chg="mod">
          <ac:chgData name="Jay Joseph" userId="4e85f705-fbe1-4a90-a151-bc747fb0c962" providerId="ADAL" clId="{7BE4ED80-5FCD-4844-B2B3-81C0384FEC75}" dt="2023-01-10T14:56:40.279" v="76" actId="20577"/>
          <ac:spMkLst>
            <pc:docMk/>
            <pc:sldMk cId="3347464815" sldId="332"/>
            <ac:spMk id="3" creationId="{09FB4AC3-FA8E-4A91-A51D-EC9FEA6C0037}"/>
          </ac:spMkLst>
        </pc:spChg>
      </pc:sldChg>
      <pc:sldChg chg="modSp mod">
        <pc:chgData name="Jay Joseph" userId="4e85f705-fbe1-4a90-a151-bc747fb0c962" providerId="ADAL" clId="{7BE4ED80-5FCD-4844-B2B3-81C0384FEC75}" dt="2023-01-10T15:58:28.573" v="497" actId="20577"/>
        <pc:sldMkLst>
          <pc:docMk/>
          <pc:sldMk cId="1966570918" sldId="333"/>
        </pc:sldMkLst>
        <pc:spChg chg="mod">
          <ac:chgData name="Jay Joseph" userId="4e85f705-fbe1-4a90-a151-bc747fb0c962" providerId="ADAL" clId="{7BE4ED80-5FCD-4844-B2B3-81C0384FEC75}" dt="2023-01-10T15:58:28.573" v="497" actId="20577"/>
          <ac:spMkLst>
            <pc:docMk/>
            <pc:sldMk cId="1966570918" sldId="333"/>
            <ac:spMk id="3" creationId="{92E20368-A072-4196-A179-D0A324221070}"/>
          </ac:spMkLst>
        </pc:spChg>
      </pc:sldChg>
      <pc:sldChg chg="del">
        <pc:chgData name="Jay Joseph" userId="4e85f705-fbe1-4a90-a151-bc747fb0c962" providerId="ADAL" clId="{7BE4ED80-5FCD-4844-B2B3-81C0384FEC75}" dt="2023-01-11T15:14:06.649" v="535" actId="2696"/>
        <pc:sldMkLst>
          <pc:docMk/>
          <pc:sldMk cId="831590612" sldId="334"/>
        </pc:sldMkLst>
      </pc:sldChg>
      <pc:sldChg chg="modSp mod modAnim">
        <pc:chgData name="Jay Joseph" userId="4e85f705-fbe1-4a90-a151-bc747fb0c962" providerId="ADAL" clId="{7BE4ED80-5FCD-4844-B2B3-81C0384FEC75}" dt="2023-01-10T15:57:00.123" v="472" actId="27636"/>
        <pc:sldMkLst>
          <pc:docMk/>
          <pc:sldMk cId="3270690682" sldId="335"/>
        </pc:sldMkLst>
        <pc:spChg chg="mod">
          <ac:chgData name="Jay Joseph" userId="4e85f705-fbe1-4a90-a151-bc747fb0c962" providerId="ADAL" clId="{7BE4ED80-5FCD-4844-B2B3-81C0384FEC75}" dt="2023-01-10T15:57:00.123" v="472" actId="27636"/>
          <ac:spMkLst>
            <pc:docMk/>
            <pc:sldMk cId="3270690682" sldId="335"/>
            <ac:spMk id="3" creationId="{70ADAC56-74DD-4452-9562-C83FC0CF4807}"/>
          </ac:spMkLst>
        </pc:spChg>
      </pc:sldChg>
      <pc:sldChg chg="modSp mod">
        <pc:chgData name="Jay Joseph" userId="4e85f705-fbe1-4a90-a151-bc747fb0c962" providerId="ADAL" clId="{7BE4ED80-5FCD-4844-B2B3-81C0384FEC75}" dt="2023-01-10T15:02:38.780" v="125" actId="20577"/>
        <pc:sldMkLst>
          <pc:docMk/>
          <pc:sldMk cId="1423664019" sldId="336"/>
        </pc:sldMkLst>
        <pc:graphicFrameChg chg="modGraphic">
          <ac:chgData name="Jay Joseph" userId="4e85f705-fbe1-4a90-a151-bc747fb0c962" providerId="ADAL" clId="{7BE4ED80-5FCD-4844-B2B3-81C0384FEC75}" dt="2023-01-10T15:02:38.780" v="125" actId="20577"/>
          <ac:graphicFrameMkLst>
            <pc:docMk/>
            <pc:sldMk cId="1423664019" sldId="336"/>
            <ac:graphicFrameMk id="4" creationId="{3694E967-F18D-4FE0-A7E2-D4207177B654}"/>
          </ac:graphicFrameMkLst>
        </pc:graphicFrameChg>
      </pc:sldChg>
      <pc:sldChg chg="modSp mod">
        <pc:chgData name="Jay Joseph" userId="4e85f705-fbe1-4a90-a151-bc747fb0c962" providerId="ADAL" clId="{7BE4ED80-5FCD-4844-B2B3-81C0384FEC75}" dt="2023-01-10T14:59:29.631" v="107" actId="6549"/>
        <pc:sldMkLst>
          <pc:docMk/>
          <pc:sldMk cId="777852097" sldId="345"/>
        </pc:sldMkLst>
        <pc:spChg chg="mod">
          <ac:chgData name="Jay Joseph" userId="4e85f705-fbe1-4a90-a151-bc747fb0c962" providerId="ADAL" clId="{7BE4ED80-5FCD-4844-B2B3-81C0384FEC75}" dt="2023-01-10T14:59:29.631" v="107" actId="6549"/>
          <ac:spMkLst>
            <pc:docMk/>
            <pc:sldMk cId="777852097" sldId="345"/>
            <ac:spMk id="9" creationId="{CBD5EB5E-04EC-4855-A5ED-CDA5E1082FB4}"/>
          </ac:spMkLst>
        </pc:spChg>
      </pc:sldChg>
      <pc:sldChg chg="modSp mod">
        <pc:chgData name="Jay Joseph" userId="4e85f705-fbe1-4a90-a151-bc747fb0c962" providerId="ADAL" clId="{7BE4ED80-5FCD-4844-B2B3-81C0384FEC75}" dt="2023-01-10T15:46:45.362" v="450" actId="113"/>
        <pc:sldMkLst>
          <pc:docMk/>
          <pc:sldMk cId="2563045205" sldId="346"/>
        </pc:sldMkLst>
        <pc:spChg chg="mod">
          <ac:chgData name="Jay Joseph" userId="4e85f705-fbe1-4a90-a151-bc747fb0c962" providerId="ADAL" clId="{7BE4ED80-5FCD-4844-B2B3-81C0384FEC75}" dt="2023-01-10T15:46:45.362" v="450" actId="113"/>
          <ac:spMkLst>
            <pc:docMk/>
            <pc:sldMk cId="2563045205" sldId="346"/>
            <ac:spMk id="9" creationId="{056952BD-A0DA-419D-B6A2-226770F18568}"/>
          </ac:spMkLst>
        </pc:spChg>
      </pc:sldChg>
      <pc:sldChg chg="modSp mod">
        <pc:chgData name="Jay Joseph" userId="4e85f705-fbe1-4a90-a151-bc747fb0c962" providerId="ADAL" clId="{7BE4ED80-5FCD-4844-B2B3-81C0384FEC75}" dt="2023-01-10T15:46:09.454" v="435" actId="6549"/>
        <pc:sldMkLst>
          <pc:docMk/>
          <pc:sldMk cId="164501089" sldId="348"/>
        </pc:sldMkLst>
        <pc:spChg chg="mod">
          <ac:chgData name="Jay Joseph" userId="4e85f705-fbe1-4a90-a151-bc747fb0c962" providerId="ADAL" clId="{7BE4ED80-5FCD-4844-B2B3-81C0384FEC75}" dt="2023-01-10T15:46:09.454" v="435" actId="6549"/>
          <ac:spMkLst>
            <pc:docMk/>
            <pc:sldMk cId="164501089" sldId="348"/>
            <ac:spMk id="3" creationId="{04EE2906-3ADB-4FEE-93B3-F76208CEEAB1}"/>
          </ac:spMkLst>
        </pc:spChg>
      </pc:sldChg>
      <pc:sldChg chg="modSp">
        <pc:chgData name="Jay Joseph" userId="4e85f705-fbe1-4a90-a151-bc747fb0c962" providerId="ADAL" clId="{7BE4ED80-5FCD-4844-B2B3-81C0384FEC75}" dt="2023-01-10T15:56:24.127" v="453" actId="20577"/>
        <pc:sldMkLst>
          <pc:docMk/>
          <pc:sldMk cId="3228724399" sldId="355"/>
        </pc:sldMkLst>
        <pc:spChg chg="mod">
          <ac:chgData name="Jay Joseph" userId="4e85f705-fbe1-4a90-a151-bc747fb0c962" providerId="ADAL" clId="{7BE4ED80-5FCD-4844-B2B3-81C0384FEC75}" dt="2023-01-10T15:56:24.127" v="453" actId="20577"/>
          <ac:spMkLst>
            <pc:docMk/>
            <pc:sldMk cId="3228724399" sldId="355"/>
            <ac:spMk id="5" creationId="{27CF2024-9303-4748-816E-615F57BAD9E2}"/>
          </ac:spMkLst>
        </pc:spChg>
      </pc:sldChg>
      <pc:sldChg chg="addSp modSp del mod">
        <pc:chgData name="Jay Joseph" userId="4e85f705-fbe1-4a90-a151-bc747fb0c962" providerId="ADAL" clId="{7BE4ED80-5FCD-4844-B2B3-81C0384FEC75}" dt="2023-01-11T16:18:53.414" v="641" actId="2696"/>
        <pc:sldMkLst>
          <pc:docMk/>
          <pc:sldMk cId="1278018826" sldId="357"/>
        </pc:sldMkLst>
        <pc:spChg chg="mod">
          <ac:chgData name="Jay Joseph" userId="4e85f705-fbe1-4a90-a151-bc747fb0c962" providerId="ADAL" clId="{7BE4ED80-5FCD-4844-B2B3-81C0384FEC75}" dt="2023-01-10T15:45:26.455" v="367" actId="1036"/>
          <ac:spMkLst>
            <pc:docMk/>
            <pc:sldMk cId="1278018826" sldId="357"/>
            <ac:spMk id="6" creationId="{BB5C53CC-8BC9-99A1-1240-72286E8F65AD}"/>
          </ac:spMkLst>
        </pc:spChg>
        <pc:graphicFrameChg chg="add mod modGraphic">
          <ac:chgData name="Jay Joseph" userId="4e85f705-fbe1-4a90-a151-bc747fb0c962" providerId="ADAL" clId="{7BE4ED80-5FCD-4844-B2B3-81C0384FEC75}" dt="2023-01-10T15:45:03.133" v="366" actId="1076"/>
          <ac:graphicFrameMkLst>
            <pc:docMk/>
            <pc:sldMk cId="1278018826" sldId="357"/>
            <ac:graphicFrameMk id="3" creationId="{C4E1E2AE-BBDB-70F6-1E78-8000C84A9B26}"/>
          </ac:graphicFrameMkLst>
        </pc:graphicFrameChg>
        <pc:graphicFrameChg chg="mod modGraphic">
          <ac:chgData name="Jay Joseph" userId="4e85f705-fbe1-4a90-a151-bc747fb0c962" providerId="ADAL" clId="{7BE4ED80-5FCD-4844-B2B3-81C0384FEC75}" dt="2023-01-10T15:44:54.733" v="365" actId="1076"/>
          <ac:graphicFrameMkLst>
            <pc:docMk/>
            <pc:sldMk cId="1278018826" sldId="357"/>
            <ac:graphicFrameMk id="8" creationId="{B5CA1B2B-E35B-26CF-11BE-554B02F9E9E9}"/>
          </ac:graphicFrameMkLst>
        </pc:graphicFrameChg>
      </pc:sldChg>
      <pc:sldChg chg="modSp modNotesTx">
        <pc:chgData name="Jay Joseph" userId="4e85f705-fbe1-4a90-a151-bc747fb0c962" providerId="ADAL" clId="{7BE4ED80-5FCD-4844-B2B3-81C0384FEC75}" dt="2023-01-12T19:03:44.373" v="642" actId="6549"/>
        <pc:sldMkLst>
          <pc:docMk/>
          <pc:sldMk cId="3910627568" sldId="361"/>
        </pc:sldMkLst>
        <pc:spChg chg="mod">
          <ac:chgData name="Jay Joseph" userId="4e85f705-fbe1-4a90-a151-bc747fb0c962" providerId="ADAL" clId="{7BE4ED80-5FCD-4844-B2B3-81C0384FEC75}" dt="2023-01-10T16:00:34.102" v="533" actId="6549"/>
          <ac:spMkLst>
            <pc:docMk/>
            <pc:sldMk cId="3910627568" sldId="361"/>
            <ac:spMk id="5" creationId="{FC74FF30-55A0-4258-B07A-4864A7689D53}"/>
          </ac:spMkLst>
        </pc:spChg>
      </pc:sldChg>
      <pc:sldChg chg="modSp mod">
        <pc:chgData name="Jay Joseph" userId="4e85f705-fbe1-4a90-a151-bc747fb0c962" providerId="ADAL" clId="{7BE4ED80-5FCD-4844-B2B3-81C0384FEC75}" dt="2023-01-10T14:52:37.223" v="2" actId="20577"/>
        <pc:sldMkLst>
          <pc:docMk/>
          <pc:sldMk cId="2914492107" sldId="460"/>
        </pc:sldMkLst>
        <pc:spChg chg="mod">
          <ac:chgData name="Jay Joseph" userId="4e85f705-fbe1-4a90-a151-bc747fb0c962" providerId="ADAL" clId="{7BE4ED80-5FCD-4844-B2B3-81C0384FEC75}" dt="2023-01-10T14:52:37.223" v="2" actId="20577"/>
          <ac:spMkLst>
            <pc:docMk/>
            <pc:sldMk cId="2914492107" sldId="460"/>
            <ac:spMk id="3" creationId="{00000000-0000-0000-0000-000000000000}"/>
          </ac:spMkLst>
        </pc:spChg>
      </pc:sldChg>
      <pc:sldChg chg="addSp delSp modSp mod">
        <pc:chgData name="Jay Joseph" userId="4e85f705-fbe1-4a90-a151-bc747fb0c962" providerId="ADAL" clId="{7BE4ED80-5FCD-4844-B2B3-81C0384FEC75}" dt="2023-01-11T16:18:34.373" v="640" actId="20577"/>
        <pc:sldMkLst>
          <pc:docMk/>
          <pc:sldMk cId="1855985891" sldId="461"/>
        </pc:sldMkLst>
        <pc:spChg chg="del mod">
          <ac:chgData name="Jay Joseph" userId="4e85f705-fbe1-4a90-a151-bc747fb0c962" providerId="ADAL" clId="{7BE4ED80-5FCD-4844-B2B3-81C0384FEC75}" dt="2023-01-11T16:15:12.591" v="548" actId="478"/>
          <ac:spMkLst>
            <pc:docMk/>
            <pc:sldMk cId="1855985891" sldId="461"/>
            <ac:spMk id="9" creationId="{D08D3CF3-B48F-E4C0-6AEB-83DA95E781F7}"/>
          </ac:spMkLst>
        </pc:spChg>
        <pc:graphicFrameChg chg="del modGraphic">
          <ac:chgData name="Jay Joseph" userId="4e85f705-fbe1-4a90-a151-bc747fb0c962" providerId="ADAL" clId="{7BE4ED80-5FCD-4844-B2B3-81C0384FEC75}" dt="2023-01-11T16:14:33.943" v="543" actId="478"/>
          <ac:graphicFrameMkLst>
            <pc:docMk/>
            <pc:sldMk cId="1855985891" sldId="461"/>
            <ac:graphicFrameMk id="3" creationId="{C4E1E2AE-BBDB-70F6-1E78-8000C84A9B26}"/>
          </ac:graphicFrameMkLst>
        </pc:graphicFrameChg>
        <pc:graphicFrameChg chg="add mod modGraphic">
          <ac:chgData name="Jay Joseph" userId="4e85f705-fbe1-4a90-a151-bc747fb0c962" providerId="ADAL" clId="{7BE4ED80-5FCD-4844-B2B3-81C0384FEC75}" dt="2023-01-11T16:18:34.373" v="640" actId="20577"/>
          <ac:graphicFrameMkLst>
            <pc:docMk/>
            <pc:sldMk cId="1855985891" sldId="461"/>
            <ac:graphicFrameMk id="4" creationId="{2E5339E4-3545-2389-E9D0-52B5A9E84141}"/>
          </ac:graphicFrameMkLst>
        </pc:graphicFrameChg>
        <pc:graphicFrameChg chg="del">
          <ac:chgData name="Jay Joseph" userId="4e85f705-fbe1-4a90-a151-bc747fb0c962" providerId="ADAL" clId="{7BE4ED80-5FCD-4844-B2B3-81C0384FEC75}" dt="2023-01-11T16:14:40.965" v="544" actId="478"/>
          <ac:graphicFrameMkLst>
            <pc:docMk/>
            <pc:sldMk cId="1855985891" sldId="461"/>
            <ac:graphicFrameMk id="8" creationId="{B5CA1B2B-E35B-26CF-11BE-554B02F9E9E9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69281-2727-412F-8C8C-2DD7D04C5495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FFD19-EADA-47F1-B94A-6AAD7ABD29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984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CEDF-2179-4981-B782-3A809DF5500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863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Provide some description of the skills / themes developed by this module that tie into others at L3, and vice versa.</a:t>
            </a:r>
          </a:p>
          <a:p>
            <a:r>
              <a:rPr lang="en-GB" dirty="0"/>
              <a:t>All four modules have two parts 1 and 2, part 1 taught in their first trimester and part 2 in the second.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440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47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FFD19-EADA-47F1-B94A-6AAD7ABD291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924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activity is designed to measure student expectations of the module and check their understanding of key systems / processes introduced so far. Lecturers should allow scope for discussion of answers at the end of the activity.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CEDF-2179-4981-B782-3A809DF5500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7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463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CEDF-2179-4981-B782-3A809DF5500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641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FACEDF-2179-4981-B782-3A809DF550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312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791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437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GB" sz="1200" dirty="0">
              <a:solidFill>
                <a:schemeClr val="bg1"/>
              </a:solidFill>
              <a:latin typeface="Raleway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0D1A3-0CD6-CA47-8662-F58402F7DB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426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1449C4C-F9D4-D5EB-BE81-01B0E0F56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8302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activity is designed to measure student expectations of the module assessment and check their understanding of key systems / processes introduced so far. Lecturers should allow scope for discussion of answers at the end of the activity.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CEDF-2179-4981-B782-3A809DF5500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08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CEDF-2179-4981-B782-3A809DF5500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336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Please provide a quick live demonstration of how students can access these resources.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459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Please provide a quick live demonstration of how students can access these resources.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890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193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activity is designed to measure student expectations of the module resources and check their understanding of key systems / processes introduced so far. Lecturers should allow scope for discussion of answers at the end of the activity.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CEDF-2179-4981-B782-3A809DF5500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8555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FFD19-EADA-47F1-B94A-6AAD7ABD291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14846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Graduate attributes have been introduced to help students come out as employable graduates; some of them may have seen this in the Welcome week. GO through them if time allows.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698C26-534A-42DD-8422-55BA0361DA4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142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71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0D1A3-0CD6-CA47-8662-F58402F7DBE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711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230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Please type in your name and email ID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424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71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0D1A3-0CD6-CA47-8662-F58402F7DBE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711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4981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71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0D1A3-0CD6-CA47-8662-F58402F7DBE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711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9453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711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0D1A3-0CD6-CA47-8662-F58402F7DBE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711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5790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CEDF-2179-4981-B782-3A809DF5500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5819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 haven’t used Kahoot before:</a:t>
            </a:r>
          </a:p>
          <a:p>
            <a:endParaRPr lang="en-GB" dirty="0"/>
          </a:p>
          <a:p>
            <a:r>
              <a:rPr lang="en-GB" dirty="0"/>
              <a:t>OPEN an account on Kahoot – it’s free and quick. You can also play as a GUEST if you have not logged in.</a:t>
            </a:r>
          </a:p>
          <a:p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When you click on the link above (or copy and paste), it takes you to a page on Kahoot titled ‘Reflective writing.’</a:t>
            </a:r>
          </a:p>
          <a:p>
            <a:pPr marL="228600" indent="-228600">
              <a:buAutoNum type="arabicPeriod"/>
            </a:pPr>
            <a:r>
              <a:rPr lang="en-GB" dirty="0"/>
              <a:t>Choose the mode to play the game – Classic mode (one device per person) OR Team mode (pairs or groups).</a:t>
            </a:r>
          </a:p>
          <a:p>
            <a:pPr marL="228600" indent="-228600">
              <a:buAutoNum type="arabicPeriod"/>
            </a:pPr>
            <a:r>
              <a:rPr lang="en-GB" dirty="0"/>
              <a:t>Then you see another page with the Game PIN and link for students to use (www.kahoot.it).</a:t>
            </a:r>
          </a:p>
          <a:p>
            <a:pPr marL="228600" indent="-228600">
              <a:buAutoNum type="arabicPeriod"/>
            </a:pPr>
            <a:r>
              <a:rPr lang="en-GB" dirty="0"/>
              <a:t>Ask students to type the link www.kahoot.it onto their browser. They need to enter the PIN and their name to log in to the game.</a:t>
            </a:r>
          </a:p>
          <a:p>
            <a:pPr marL="228600" indent="-228600">
              <a:buAutoNum type="arabicPeriod"/>
            </a:pPr>
            <a:r>
              <a:rPr lang="en-GB" dirty="0"/>
              <a:t>Once they have done that, you should see their details on your screen. When they have all logged in to the game, you can START the game.</a:t>
            </a:r>
          </a:p>
          <a:p>
            <a:pPr marL="228600" indent="-228600">
              <a:buAutoNum type="arabicPeriod"/>
            </a:pPr>
            <a:r>
              <a:rPr lang="en-GB" dirty="0"/>
              <a:t>Click on NEXT to go to the next question, SKIP to skip a question etc.</a:t>
            </a:r>
          </a:p>
          <a:p>
            <a:pPr marL="228600" indent="-228600">
              <a:buAutoNum type="arabicPeriod"/>
            </a:pPr>
            <a:r>
              <a:rPr lang="en-GB" dirty="0"/>
              <a:t>At the end of the game, they will see who scored the most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FFD19-EADA-47F1-B94A-6AAD7ABD291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058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FFD19-EADA-47F1-B94A-6AAD7ABD291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8069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CEDF-2179-4981-B782-3A809DF55006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321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231F37-BD44-41ED-A4BA-749446BB735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44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231F37-BD44-41ED-A4BA-749446BB735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098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250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CEDF-2179-4981-B782-3A809DF5500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865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FACEDF-2179-4981-B782-3A809DF550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656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ACEDF-2179-4981-B782-3A809DF5500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579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56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Essentially, written and verbal academic communication skills.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FFD19-EADA-47F1-B94A-6AAD7ABD291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76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3B2D9-C74C-463C-A4D7-8808C2B7B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78C7B-9BC2-4613-BE63-2C75D0FB6F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021BF-93CE-4B2A-A80B-7B5FBDCF6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B60E-B79C-46DC-A429-FEABDEED6378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029AE-FAF6-4FFA-849A-F2091FE10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98CC7-E1F6-492C-A82E-15458F1B8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08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520D-740E-404B-B484-F90AA555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45993-B774-4142-8154-E80C2AD13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7CCBB-39B2-48ED-A142-9E858781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B60E-B79C-46DC-A429-FEABDEED6378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009B9-D2F6-4BBA-958B-9AAE70A2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5F6A-82CB-45C7-8ABC-F44756C1E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209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45F290-2E02-4226-A79C-167F6EFD90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8C5B0E-2D64-4EA6-8D03-BDE988669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8DF26-48A0-4BE9-9A89-335D5DA4D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B60E-B79C-46DC-A429-FEABDEED6378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BDDB2-D1E6-45B5-A134-14FE88237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D9575-3AAB-425C-B692-812BC5BCE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317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3D1B-0723-48D0-AC26-D02921C65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F93F-EAB4-43C9-A423-90D7AB4EC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30C9E-52EC-4B92-90DA-CB81EDFD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380B-D91B-407C-927D-70569BA48F3A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61620-2F23-4C1C-9141-BCA07D65B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2A668-81EC-4D87-9766-3676F375B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875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D46F6-F881-46EC-BFA0-D9E9D00A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67BA7-2128-4206-819C-E358FE51D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39A26-BBD8-4E0A-9231-5F8E6FE7E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380B-D91B-407C-927D-70569BA48F3A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61407-74B1-4F09-99F2-C8C6ACC5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5C283-C00A-4313-B922-B69BFB03C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268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F65F3-C239-495A-ADC2-A202871EA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279B1-37F8-4D8D-BF1E-AC7FFF5C5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C9191-42FF-436F-A8F8-45CADC50B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380B-D91B-407C-927D-70569BA48F3A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F684A-55A6-4119-99E6-7152010AF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295EB-7F1D-4724-B7B2-71342599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14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09A85-DEDF-4E2D-B4B2-295F7CE2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F0DE-9970-4589-8D78-8931B12B9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FBCE7-8EBC-43D2-9C7B-232E3B19B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223BE-B737-4C52-B38F-9BBF717DB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380B-D91B-407C-927D-70569BA48F3A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7A2D5-2F00-4061-B970-9C5E78AD5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A5FE5-2061-4D40-A829-20950E6D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987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448D-1D18-4A38-8BED-05D040E67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F8DF2-AF9F-4298-91E8-A32BE4A35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2CEC70-2E6A-4422-BA0A-503233AD3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8021C5-CF7D-461E-89CB-A5D92934DB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1F66B-B18C-4DBB-85B0-6D99654543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F1C1F0-21C5-4A99-BC23-F576906D5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380B-D91B-407C-927D-70569BA48F3A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9D1532-4500-430B-B8CB-5F04CAB9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743EB-FD64-493D-A0B4-4721E403E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781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097A4-9C5F-443B-81E0-2D42A944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D7E259-3228-4E59-A499-8E378A2FD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380B-D91B-407C-927D-70569BA48F3A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431CB-0665-4CCC-A664-339BE765A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74673-887E-42BD-B2A3-5F0E1A31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441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050863-FD2E-4020-BA60-9CD4C9415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380B-D91B-407C-927D-70569BA48F3A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AE95E0-7915-4C97-A210-87DB5B146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D29FB-9928-4C8F-9BBB-4B3AB192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419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ADFE8-F1BE-4FDA-A230-B66ABF3E6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3CDCB-93E0-4A81-AC47-52C4A72C6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8193B-D869-4782-A780-13045CD12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5F80C-971A-4544-942A-446C97EB6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380B-D91B-407C-927D-70569BA48F3A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E34AC-1C0B-4C7A-8BF6-E8E7DF6CA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90D7A-CFA2-4C8F-B6B7-E41456CC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72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36D8-E0B0-435B-84C8-CEA9321B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B5D4E-2D65-48D9-B980-A8A8436EA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8783E-1975-49C3-80F0-574EE72D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B60E-B79C-46DC-A429-FEABDEED6378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545F9-ACFF-41DF-AD3E-3A9EE45D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4FA83-B965-4FC1-B6C9-7FE9E76C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594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B5717-0EC9-4563-9AEE-2062DAFFD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AE5745-E50F-4B9D-AE5A-D4ABF0542F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DDB0C-F95C-48B2-BC5C-8EA5ACC05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15512-8D49-46EA-8F36-CAC15D5D0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380B-D91B-407C-927D-70569BA48F3A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4BEED-9F2E-4842-AFD7-4B7A47E81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86724-676C-4F4F-B517-799EC2CA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232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66B3-A414-43BB-A1EB-B5D5C3F4C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92E20F-8B1A-4BFF-A3FF-DF7B4D933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34DBD-B779-44DB-9441-7ECA6509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380B-D91B-407C-927D-70569BA48F3A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757AF-4C87-4F81-815B-8BE898916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5B8C8-12D7-44FE-B509-F9012A45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2935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813F63-E0F3-418C-8AA6-0E1387BC4E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947B5-50E2-4DD2-8C11-C4A590E2A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3D1BD-914C-47AF-8F9B-A6CB1174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9380B-D91B-407C-927D-70569BA48F3A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06522-11B0-4686-82B8-335CF15C4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3A485-576F-4696-A27B-A51E9454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7185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91693-A88A-4EA0-A9C1-0616D1CCA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63E393-D1EC-4712-84FE-C4179C24650F}" type="datetimeFigureOut">
              <a:rPr lang="en-GB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2DD79-0AAA-4220-8D31-759AD7C5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6B505-1F35-4B89-9D77-0B75682B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F9A98-CDD8-4207-878A-B2A8964AA33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3157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40937-6861-4AFF-A246-DC5712A3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248F1-A1BE-49BF-BAFE-53EB9976C217}" type="datetimeFigureOut">
              <a:rPr lang="en-GB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9EDA3-2855-4F76-8D68-7F83E13F7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38786-CCD5-4E51-99B0-8408688EB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F1548-F089-4EBE-8096-BE8FF667232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2539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043D5-515E-4EC1-AC44-56D7675FF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AFDCC-0782-4E45-AA1B-A7A4CF6D9E3E}" type="datetimeFigureOut">
              <a:rPr lang="en-GB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325B5-BA13-4A34-B0BF-40B83DC9E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B9DA6-9257-4AB7-87AA-45D899E3A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AA15B-8EDE-474D-935C-1604A369CC5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5450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A7FCB57-9C9F-4E4C-9FF1-9B88B9C59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7BFB0-3DDE-4A28-94F3-97E2D891AA4B}" type="datetimeFigureOut">
              <a:rPr lang="en-GB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5C29F08-245B-40A1-AEA0-C404E34FE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14500C-67B0-4BA2-88CD-87A024499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BAF5FF-55F3-4FFC-83BA-E257658E10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4658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6980265-EEDB-4B28-8D8C-B594B4746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F744FB-907F-4CC4-9EE0-C79325095E11}" type="datetimeFigureOut">
              <a:rPr lang="en-GB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5474AF4-96D7-461D-B32C-305093E5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E14C16-A40A-40FF-A64C-05E8B0B87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A0BE7-6C65-47E0-9E3C-9E8800E1A0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8479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A57EF5F-3C0A-4F97-9BB1-3F34CCBF3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3F6EB-4D87-44CF-8F09-3BB953EC3FD2}" type="datetimeFigureOut">
              <a:rPr lang="en-GB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3B71C3D-C0BC-48C3-B929-8E35C1F18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8A57221-F6B4-429F-A98B-F6C25A97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908206-8C3C-4506-A102-8B338A57A4A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8409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3A343C5-9138-433E-8C51-55C6921B3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926775-B495-4618-9206-2D19537248B2}" type="datetimeFigureOut">
              <a:rPr lang="en-GB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08CB869-86CF-414C-A4E8-8CCF1C36F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77DAC9F-181E-46E5-8C72-6C970464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1198C-8A3E-4880-A68D-E71736859DA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62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5066D-4723-42ED-847C-DFA9BC2E1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09E5F-2FAA-4F61-8190-CC78B9516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FA7D1-4684-4773-9919-1F6BA6D49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B60E-B79C-46DC-A429-FEABDEED6378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EC5E2-7C38-46D1-91BB-752F280C0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C7006-B138-40CA-A426-E9E48F9D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8995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ABF7353-8B31-41B2-BFC1-939C455E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BD1E5-9932-4C00-A16E-3A94E87CED8D}" type="datetimeFigureOut">
              <a:rPr lang="en-GB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72AC238-ACC9-4039-9BD1-52134AB1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D6CB0A9-6953-4D9F-BBDF-6F3ACCF09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3628C0-2734-4A8E-8FD6-28A1D3E25AA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3308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A4302F4-D073-438A-835A-F7EF19FC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5C37D-BCBB-4614-BA80-C5EC63F3F012}" type="datetimeFigureOut">
              <a:rPr lang="en-GB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629B538-7385-479E-87BE-FF09A3A5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B0713C6-6237-49E9-A31B-14ECA1639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A892E-079E-4007-8E8B-564B2329CB8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1054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CA5C9-AD1C-40EA-B59E-103A47CD7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3B53E-8930-4A77-A9E9-D2F68417FCBB}" type="datetimeFigureOut">
              <a:rPr lang="en-GB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C4B6D-5C54-400A-B11C-447393B2C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7AB84-71D6-424F-B303-3ECD1043E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94869D-8892-49B5-89A9-A6599CEFC3C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4394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3F721-1934-48E8-A034-95E627B2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CD84D-9473-42CF-8663-AF76956C4283}" type="datetimeFigureOut">
              <a:rPr lang="en-GB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C030B-776C-4266-B7D3-1D11F1C5A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6327C-CD91-4237-87B5-C0C8D054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E1FB9-6739-490A-B7F8-A32A5C686D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6009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D7273D-8938-46DD-9F32-9C4633E505E9}" type="datetime1">
              <a:rPr lang="en-GB" smtClean="0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88AE9B-B21D-4CA0-BB86-FB96809D5A5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47180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9C8A87-8A42-4ECD-9DD2-39E4491D4A8E}" type="datetime1">
              <a:rPr lang="en-GB" smtClean="0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7FFBB5-53BE-4D63-B260-2414A3E750E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5660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E7B696-3BC8-48E3-AB8B-509C77D3449C}" type="datetime1">
              <a:rPr lang="en-GB" smtClean="0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6499A0-23CB-4923-BE4F-6F1941CF4DE9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8805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76084D-8EE2-40FD-B798-D796B1F02FEE}" type="datetime1">
              <a:rPr lang="en-GB" smtClean="0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C260F8-91F3-4745-9029-45A2ED4A230A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88432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7FE168-AC3C-4DAE-A61B-D3417E2905EF}" type="datetime1">
              <a:rPr lang="en-GB" smtClean="0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C4093B-7E1E-4C6A-9938-00AC5EE7A2C5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6332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326556-9012-4EE0-9BFD-9444F9F02896}" type="datetime1">
              <a:rPr lang="en-GB" smtClean="0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AE71F6-F546-46B7-BF78-A17350C0569B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42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6C29-4B48-46EB-B791-279BADB5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7650-A8C4-4683-ADE5-80FC41E09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CCBD6-9267-4894-9824-F8E336DC4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5EA55-DEC5-4DA1-BA03-003B1AA4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B60E-B79C-46DC-A429-FEABDEED6378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FDF27-B29D-4A0F-B955-F6AEA45D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A7B47-5B36-4371-A4C1-72600E3F2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6997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2605A4-9309-4FF7-B1CA-13B4A65C093D}" type="datetime1">
              <a:rPr lang="en-GB" smtClean="0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4404BC-3E6D-4AEA-82A6-71D455F0C04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7870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33DC2D-BE7A-4075-A226-E31C16DE912F}" type="datetime1">
              <a:rPr lang="en-GB" smtClean="0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93BEAE-4E65-45DF-B897-912EAF82A69F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0853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E8B516-E08D-4BCF-822F-E30E2E43E9C6}" type="datetime1">
              <a:rPr lang="en-GB" smtClean="0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29AB04-5220-4D96-891E-01510C2F6658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7395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F488F07-D6AA-4A33-ACBF-F88C7CF27345}" type="datetime1">
              <a:rPr lang="en-GB" smtClean="0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DA2BA6-1795-4728-B11C-28D479B3775A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1325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4BE283-EC06-47E0-91CE-46451BBEFD8F}" type="datetime1">
              <a:rPr lang="en-GB" smtClean="0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11ECD5-D64C-4E13-BF26-5B8C04C885B9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056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2A30F-D6C5-4E5D-8A0D-00308C98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80801-D624-4AA9-AC42-92F1B1C67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18778-BFA9-46D7-94F0-AC7ABB894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5F8EA-6500-496D-B102-96D41BEB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4ED5D8-E4CE-4AA8-AEA8-65CD58FF3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D8BF0F-C219-4A50-B763-21494283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B60E-B79C-46DC-A429-FEABDEED6378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31056-E41E-4E1D-A8AD-7A1A11957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385684-9993-486B-8A20-94931927B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433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AD4BA-D8C7-46DC-9447-7533E40A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DA2ED4-AB29-4B41-865E-F7289D650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B60E-B79C-46DC-A429-FEABDEED6378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2C316-A7F4-4D4A-9F1D-F890DE9E3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D5B9C-6F0F-43C6-A123-D52189CE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84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A72A5-E4A7-42F3-8899-9554B5A4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B60E-B79C-46DC-A429-FEABDEED6378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A68AD-1472-4F52-AD77-6BEA818B6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F96FC-1C67-464B-8981-72B5EC32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292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E068A-CD84-4090-B7FD-300F06E2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4F74A-818C-4370-B544-3EC608C17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BD7CD-42B8-4FDE-8006-032FEE46A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E51D9-D1E5-4D3C-9B9E-60807626F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B60E-B79C-46DC-A429-FEABDEED6378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DD612-6EDF-496D-A45C-85C649A76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51C8B-3203-449B-B520-C36E85D7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14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7DC8-DD40-48C8-BAD9-9F11D9CEC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4F499A-D38B-4329-8590-868C1C6FC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5D2FD-AAEC-4967-BF58-147EDD50B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E2AB9-C0D1-4F4F-A29E-AF3397F97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DB60E-B79C-46DC-A429-FEABDEED6378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7E906-BC6A-4476-86A4-A24287C6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C7D09-D3D3-47F6-8363-BE8ED471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092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704574-31F7-4851-A88B-8D1A0B5B3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BF785-4B24-4CFA-B17F-F7C6881F6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95394-F96E-4796-8749-CAAAB2FF5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DB60E-B79C-46DC-A429-FEABDEED6378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8B08F-FCE2-4CC1-BCFC-72E255F7A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2624A-2619-4AE1-A4CA-74A0CE9AF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86050-FC8A-4622-A24A-D40D371FE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124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58849-0BCE-42CB-A5D3-8A2F772E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89EF9-E9D6-42D4-AC6F-C96F34A4B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F6F70-1BD9-42DE-A40F-9E566B0EB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9380B-D91B-407C-927D-70569BA48F3A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E568F-7DF9-4F6E-AA82-162981143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22B23-2DD3-4CE1-BA07-327EC6396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5F1CB-6152-4504-8AEF-D5CFAC83C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48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A47AEB3C-4D79-480E-86A2-D63AB75009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1CBDBC6-51F8-4925-82E8-632509F713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D0BAE-A3E2-407B-9BB5-D5BCF8FFB9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1CE18CD-ED0B-4ABB-A0D6-3F232A15CBBD}" type="datetimeFigureOut">
              <a:rPr lang="en-GB"/>
              <a:pPr>
                <a:defRPr/>
              </a:pPr>
              <a:t>08/05/2023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1A5DA-3467-4999-912D-CC56A9FB5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ABDEF-B1F9-4B3C-BDBB-2EA12588EC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4389685-4E31-449F-A1FA-F587C097C5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30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B1DCE-078B-9B45-8AF1-08EF51FD2ECA}" type="datetimeFigureOut">
              <a:rPr lang="en-US" smtClean="0"/>
              <a:pPr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035AD-ED86-F747-91EE-6D9099079B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5313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eoplematters.in/news/recruitment/soft-skills-is-essential-for-the-future-of-recruiting-and-hr-2067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cid:image001.png@01D7F1C9.E8CA94F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jay.joseph@london.aru.ac.u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ecovillage.org/our-work/education/gen-trainings/traumatransformation/happy-friends-are-looking-their-united-hands/" TargetMode="Externa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e.kahoot.it/details/3d6156fd-f168-4c42-b974-cdce56a6479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196490-9907-40D4-9F8A-CBAFC9B87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5673" y="-228600"/>
            <a:ext cx="13937673" cy="731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A75607-ABC8-4922-B151-1CFC7D94E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420" y="240632"/>
            <a:ext cx="10383253" cy="3575387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Raleway" panose="020B0503030101060003" pitchFamily="34" charset="0"/>
              </a:rPr>
              <a:t>Welcome to Communication Skills part 1 (CS1)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742D6-1913-4D29-B8B8-12E7AEF75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6489" y="4437041"/>
            <a:ext cx="7699022" cy="992540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Raleway" panose="020B0503030101060003" pitchFamily="34" charset="0"/>
              </a:rPr>
              <a:t>Week 1: Module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DF1CA-2C30-4AEE-A762-762C1EF09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033" y="5090684"/>
            <a:ext cx="1997501" cy="13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6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99F54-A11D-473E-96E4-791491C69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The Communication Skills module is also designed to support, and be supported by your other foundational modules: 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89D6BD-7E1B-443B-AA2E-68B07F245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1" y="365125"/>
            <a:ext cx="10968789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How this module fits into Level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7A502-40FF-45F5-85C1-49D0D27A2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086" y="152401"/>
            <a:ext cx="1255012" cy="846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7BA87C-7B2D-41BB-A98A-E7FA4D8424AD}"/>
              </a:ext>
            </a:extLst>
          </p:cNvPr>
          <p:cNvSpPr txBox="1"/>
          <p:nvPr/>
        </p:nvSpPr>
        <p:spPr>
          <a:xfrm>
            <a:off x="838200" y="3707216"/>
            <a:ext cx="31701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rgbClr val="003366"/>
                </a:solidFill>
                <a:latin typeface="Raleway" panose="020B0503030101060003" pitchFamily="34" charset="0"/>
              </a:rPr>
              <a:t>Research Skills</a:t>
            </a:r>
          </a:p>
          <a:p>
            <a:pPr algn="ctr"/>
            <a:r>
              <a:rPr lang="en-GB" sz="4800" b="1" dirty="0">
                <a:solidFill>
                  <a:srgbClr val="003366"/>
                </a:solidFill>
                <a:latin typeface="Raleway" panose="020B0503030101060003" pitchFamily="34" charset="0"/>
              </a:rPr>
              <a:t>1 &amp;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753EA-CDEE-4652-B92D-9A6C7E0E674C}"/>
              </a:ext>
            </a:extLst>
          </p:cNvPr>
          <p:cNvSpPr txBox="1"/>
          <p:nvPr/>
        </p:nvSpPr>
        <p:spPr>
          <a:xfrm>
            <a:off x="4510935" y="3707216"/>
            <a:ext cx="31701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rgbClr val="003366"/>
                </a:solidFill>
                <a:latin typeface="Raleway" panose="020B0503030101060003" pitchFamily="34" charset="0"/>
              </a:rPr>
              <a:t>Data Skills</a:t>
            </a:r>
          </a:p>
          <a:p>
            <a:pPr algn="ctr"/>
            <a:r>
              <a:rPr lang="en-GB" sz="4800" b="1" dirty="0">
                <a:solidFill>
                  <a:srgbClr val="003366"/>
                </a:solidFill>
                <a:latin typeface="Raleway" panose="020B0503030101060003" pitchFamily="34" charset="0"/>
              </a:rPr>
              <a:t>1 &amp;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E483B-4A04-49A0-9899-A29320E09797}"/>
              </a:ext>
            </a:extLst>
          </p:cNvPr>
          <p:cNvSpPr txBox="1"/>
          <p:nvPr/>
        </p:nvSpPr>
        <p:spPr>
          <a:xfrm>
            <a:off x="8183670" y="3706813"/>
            <a:ext cx="31701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rgbClr val="003366"/>
                </a:solidFill>
                <a:latin typeface="Raleway" panose="020B0503030101060003" pitchFamily="34" charset="0"/>
              </a:rPr>
              <a:t>Prof. Dev. Skills</a:t>
            </a:r>
          </a:p>
          <a:p>
            <a:pPr algn="ctr"/>
            <a:r>
              <a:rPr lang="en-GB" sz="4800" b="1" dirty="0">
                <a:solidFill>
                  <a:srgbClr val="003366"/>
                </a:solidFill>
                <a:latin typeface="Raleway" panose="020B0503030101060003" pitchFamily="34" charset="0"/>
              </a:rPr>
              <a:t>1 &amp; 2</a:t>
            </a:r>
          </a:p>
        </p:txBody>
      </p:sp>
    </p:spTree>
    <p:extLst>
      <p:ext uri="{BB962C8B-B14F-4D97-AF65-F5344CB8AC3E}">
        <p14:creationId xmlns:p14="http://schemas.microsoft.com/office/powerpoint/2010/main" val="23257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F354D-5463-4F2D-98AB-A23C93313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85"/>
            <a:ext cx="12192000" cy="853689"/>
          </a:xfrm>
        </p:spPr>
        <p:txBody>
          <a:bodyPr/>
          <a:lstStyle/>
          <a:p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Employability and Reflective writing skills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4AC3-FA8E-4A91-A51D-EC9FEA6C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43" y="1227221"/>
            <a:ext cx="10575758" cy="5618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Reflective writing can be considered a skill in-and-of itself (especially in graduate-level roles).</a:t>
            </a:r>
          </a:p>
          <a:p>
            <a:pPr marL="0" indent="0">
              <a:buNone/>
            </a:pPr>
            <a:endParaRPr lang="en-GB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You are expected to develop a host of related skills by the end of this module, including:</a:t>
            </a:r>
          </a:p>
          <a:p>
            <a:pPr marL="0" indent="0">
              <a:buNone/>
            </a:pPr>
            <a:endParaRPr lang="en-GB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Attention to detail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Self-assessment and self-management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Information structuring and team-working</a:t>
            </a:r>
          </a:p>
          <a:p>
            <a:pPr marL="285750" indent="-285750"/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Language and formality skills</a:t>
            </a:r>
          </a:p>
          <a:p>
            <a:pPr marL="0" indent="0">
              <a:buNone/>
            </a:pPr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								        </a:t>
            </a:r>
            <a:r>
              <a:rPr lang="en-GB" sz="2000" dirty="0">
                <a:solidFill>
                  <a:srgbClr val="003366"/>
                </a:solidFill>
                <a:latin typeface="Raleway" panose="020B0503030101060003" pitchFamily="34" charset="0"/>
              </a:rPr>
              <a:t>(to be continued)</a:t>
            </a:r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3366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46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F354D-5463-4F2D-98AB-A23C93313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85"/>
            <a:ext cx="12192000" cy="853689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Employability and Reflective writing skills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4AC3-FA8E-4A91-A51D-EC9FEA6C0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43" y="1227221"/>
            <a:ext cx="10575758" cy="4932947"/>
          </a:xfrm>
        </p:spPr>
        <p:txBody>
          <a:bodyPr>
            <a:normAutofit/>
          </a:bodyPr>
          <a:lstStyle/>
          <a:p>
            <a:pPr marL="285750" indent="-285750"/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Describing, analysing and evaluating events / situations</a:t>
            </a:r>
          </a:p>
          <a:p>
            <a:pPr marL="285750" indent="-285750"/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Interpretation and explanation skills</a:t>
            </a:r>
          </a:p>
          <a:p>
            <a:pPr marL="285750" indent="-285750"/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Devising action plans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Practical IT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Time management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Problem-solving skills and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Organisation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3366"/>
              </a:solidFill>
              <a:latin typeface="Raleway" panose="020B0503030101060003" pitchFamily="34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CCB9FA4-C8A9-BDC6-A737-15B736A8C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87389" y="3634289"/>
            <a:ext cx="4490452" cy="25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2C23-35C7-4F8D-BB95-8141D7F4D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003366"/>
                </a:solidFill>
                <a:latin typeface="Raleway" panose="020B0503030101060003" pitchFamily="34" charset="0"/>
              </a:rPr>
              <a:t>Activity 1: Module info quiz 1 -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98359-D9DA-46CF-8D05-A255016D6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992" y="152401"/>
            <a:ext cx="1223105" cy="824706"/>
          </a:xfrm>
          <a:prstGeom prst="rect">
            <a:avLst/>
          </a:prstGeom>
        </p:spPr>
      </p:pic>
      <p:sp>
        <p:nvSpPr>
          <p:cNvPr id="6" name="AutoShape 4" descr="Cover art">
            <a:extLst>
              <a:ext uri="{FF2B5EF4-FFF2-40B4-BE49-F238E27FC236}">
                <a16:creationId xmlns:a16="http://schemas.microsoft.com/office/drawing/2014/main" id="{B6725E3B-2283-4F70-819C-1E61EC41E6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0C73E-3208-45A0-BFFA-37538B3C2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813" y="1690688"/>
            <a:ext cx="4203635" cy="419020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D5EB5E-04EC-4855-A5ED-CDA5E1082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8324" cy="4351338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Open the ARUL Mobile app OR VLE</a:t>
            </a:r>
          </a:p>
          <a:p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Go to Communications Skills 1 &gt; ‘Week 1’</a:t>
            </a:r>
          </a:p>
          <a:p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Answer Activity 1 - Module Information Quiz 1 </a:t>
            </a:r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(Module aims + scope)</a:t>
            </a:r>
          </a:p>
        </p:txBody>
      </p:sp>
    </p:spTree>
    <p:extLst>
      <p:ext uri="{BB962C8B-B14F-4D97-AF65-F5344CB8AC3E}">
        <p14:creationId xmlns:p14="http://schemas.microsoft.com/office/powerpoint/2010/main" val="777852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C3423BD-6F00-49E6-8235-2D5DE45C7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27" y="-1"/>
            <a:ext cx="12203327" cy="81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35D566-B8D6-4927-900D-62DAB791D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11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rgbClr val="003366"/>
                </a:solidFill>
                <a:latin typeface="Raleway" panose="020B0503030101060003" pitchFamily="34" charset="0"/>
              </a:rPr>
              <a:t>Assessment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D56FA-0D7F-42FE-93F5-A9C27FA86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6558" y="152400"/>
            <a:ext cx="1716539" cy="115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7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94E967-F18D-4FE0-A7E2-D4207177B6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0596353"/>
              </p:ext>
            </p:extLst>
          </p:nvPr>
        </p:nvGraphicFramePr>
        <p:xfrm>
          <a:off x="0" y="0"/>
          <a:ext cx="12192000" cy="69111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46370">
                  <a:extLst>
                    <a:ext uri="{9D8B030D-6E8A-4147-A177-3AD203B41FA5}">
                      <a16:colId xmlns:a16="http://schemas.microsoft.com/office/drawing/2014/main" val="1799457403"/>
                    </a:ext>
                  </a:extLst>
                </a:gridCol>
                <a:gridCol w="6945630">
                  <a:extLst>
                    <a:ext uri="{9D8B030D-6E8A-4147-A177-3AD203B41FA5}">
                      <a16:colId xmlns:a16="http://schemas.microsoft.com/office/drawing/2014/main" val="1382417598"/>
                    </a:ext>
                  </a:extLst>
                </a:gridCol>
              </a:tblGrid>
              <a:tr h="470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effectLst/>
                          <a:latin typeface="Raleway" panose="020B0503030101060003" pitchFamily="34" charset="0"/>
                        </a:rPr>
                        <a:t>Assessment: </a:t>
                      </a:r>
                      <a:endParaRPr lang="en-GB" sz="2800" dirty="0"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b="0" kern="1200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  <a:ea typeface="+mn-ea"/>
                          <a:cs typeface="+mn-cs"/>
                        </a:rPr>
                        <a:t>Coursework – Writing a reflective paper</a:t>
                      </a:r>
                    </a:p>
                  </a:txBody>
                  <a:tcPr marL="68580" marR="68580" marT="0" marB="0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62907"/>
                  </a:ext>
                </a:extLst>
              </a:tr>
              <a:tr h="470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effectLst/>
                          <a:latin typeface="Raleway" panose="020B0503030101060003" pitchFamily="34" charset="0"/>
                        </a:rPr>
                        <a:t>Assessment element / code: </a:t>
                      </a:r>
                      <a:endParaRPr lang="en-GB" sz="2800" dirty="0"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</a:rPr>
                        <a:t>Communication Skills Part 1 / 01o)</a:t>
                      </a:r>
                      <a:endParaRPr lang="en-GB" sz="2800" dirty="0">
                        <a:solidFill>
                          <a:srgbClr val="003366"/>
                        </a:solidFill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8777049"/>
                  </a:ext>
                </a:extLst>
              </a:tr>
              <a:tr h="470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>
                          <a:effectLst/>
                          <a:latin typeface="Raleway" panose="020B0503030101060003" pitchFamily="34" charset="0"/>
                        </a:rPr>
                        <a:t>Academic year:</a:t>
                      </a:r>
                      <a:endParaRPr lang="en-GB" sz="2800"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</a:rPr>
                        <a:t>2022/23</a:t>
                      </a:r>
                      <a:endParaRPr lang="en-GB" sz="2800" dirty="0">
                        <a:solidFill>
                          <a:srgbClr val="003366"/>
                        </a:solidFill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6428089"/>
                  </a:ext>
                </a:extLst>
              </a:tr>
              <a:tr h="470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>
                          <a:effectLst/>
                          <a:latin typeface="Raleway" panose="020B0503030101060003" pitchFamily="34" charset="0"/>
                        </a:rPr>
                        <a:t>Trimester:</a:t>
                      </a:r>
                      <a:endParaRPr lang="en-GB" sz="2800"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6072528"/>
                  </a:ext>
                </a:extLst>
              </a:tr>
              <a:tr h="470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>
                          <a:effectLst/>
                          <a:latin typeface="Raleway" panose="020B0503030101060003" pitchFamily="34" charset="0"/>
                        </a:rPr>
                        <a:t>Module title:</a:t>
                      </a:r>
                      <a:endParaRPr lang="en-GB" sz="2800"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</a:rPr>
                        <a:t>Skills for Higher Education </a:t>
                      </a:r>
                      <a:endParaRPr lang="en-GB" sz="2800" dirty="0">
                        <a:solidFill>
                          <a:srgbClr val="003366"/>
                        </a:solidFill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1676058"/>
                  </a:ext>
                </a:extLst>
              </a:tr>
              <a:tr h="470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effectLst/>
                          <a:latin typeface="Raleway" panose="020B0503030101060003" pitchFamily="34" charset="0"/>
                        </a:rPr>
                        <a:t>Module code:</a:t>
                      </a:r>
                      <a:endParaRPr lang="en-GB" sz="2800" dirty="0"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</a:rPr>
                        <a:t>MOD008861</a:t>
                      </a:r>
                      <a:endParaRPr lang="en-GB" sz="2800" dirty="0">
                        <a:solidFill>
                          <a:srgbClr val="003366"/>
                        </a:solidFill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6723406"/>
                  </a:ext>
                </a:extLst>
              </a:tr>
              <a:tr h="470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>
                          <a:effectLst/>
                          <a:latin typeface="Raleway" panose="020B0503030101060003" pitchFamily="34" charset="0"/>
                        </a:rPr>
                        <a:t>Level:</a:t>
                      </a:r>
                      <a:endParaRPr lang="en-GB" sz="2800"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</a:rPr>
                        <a:t>3</a:t>
                      </a:r>
                      <a:endParaRPr lang="en-GB" sz="2800" dirty="0">
                        <a:solidFill>
                          <a:srgbClr val="003366"/>
                        </a:solidFill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8766944"/>
                  </a:ext>
                </a:extLst>
              </a:tr>
              <a:tr h="470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>
                          <a:effectLst/>
                          <a:latin typeface="Raleway" panose="020B0503030101060003" pitchFamily="34" charset="0"/>
                        </a:rPr>
                        <a:t>Module leader:</a:t>
                      </a:r>
                      <a:endParaRPr lang="en-GB" sz="2800"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Jay Joseph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4496328"/>
                  </a:ext>
                </a:extLst>
              </a:tr>
              <a:tr h="14893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>
                          <a:effectLst/>
                          <a:latin typeface="Raleway" panose="020B0503030101060003" pitchFamily="34" charset="0"/>
                        </a:rPr>
                        <a:t>Word limit:</a:t>
                      </a:r>
                      <a:endParaRPr lang="en-GB" sz="2800"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350645" algn="l"/>
                        </a:tabLst>
                      </a:pPr>
                      <a:r>
                        <a:rPr lang="en-GB" sz="2800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</a:rPr>
                        <a:t>1,500 words (excluding Reference list and other items listed in rule 6.75 of the Academic Regs) </a:t>
                      </a:r>
                      <a:endParaRPr lang="en-GB" sz="2800" dirty="0">
                        <a:solidFill>
                          <a:srgbClr val="003366"/>
                        </a:solidFill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9898312"/>
                  </a:ext>
                </a:extLst>
              </a:tr>
              <a:tr h="4936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effectLst/>
                          <a:latin typeface="Raleway" panose="020B0503030101060003" pitchFamily="34" charset="0"/>
                        </a:rPr>
                        <a:t>Assessed learning outcomes:</a:t>
                      </a:r>
                      <a:endParaRPr lang="en-GB" sz="2800" dirty="0"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</a:rPr>
                        <a:t>1 – 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8119292"/>
                  </a:ext>
                </a:extLst>
              </a:tr>
              <a:tr h="11117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>
                          <a:effectLst/>
                          <a:latin typeface="Raleway" panose="020B0503030101060003" pitchFamily="34" charset="0"/>
                        </a:rPr>
                        <a:t>Submission deadline: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800">
                          <a:effectLst/>
                          <a:latin typeface="Raleway" panose="020B0503030101060003" pitchFamily="34" charset="0"/>
                        </a:rPr>
                        <a:t> </a:t>
                      </a:r>
                      <a:endParaRPr lang="en-GB" sz="2800">
                        <a:effectLst/>
                        <a:latin typeface="Raleway" panose="020B05030301010600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800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</a:rPr>
                        <a:t>This assignment must be received by </a:t>
                      </a:r>
                      <a:r>
                        <a:rPr lang="en-US" sz="2000" b="1" dirty="0">
                          <a:solidFill>
                            <a:srgbClr val="003366"/>
                          </a:solidFill>
                          <a:effectLst/>
                          <a:latin typeface="Raleway" panose="020B0503030101060003" pitchFamily="34" charset="0"/>
                        </a:rPr>
                        <a:t>(please check Assessments and Assessment Guidance tile on VLE).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2347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664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4F247-155B-4EED-80A6-81D71609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0515600" cy="837282"/>
          </a:xfrm>
        </p:spPr>
        <p:txBody>
          <a:bodyPr/>
          <a:lstStyle/>
          <a:p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CC8E0-3F76-4FEB-81BB-FB796EEBA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4" y="1030216"/>
            <a:ext cx="10515600" cy="563485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Task summary: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 </a:t>
            </a:r>
          </a:p>
          <a:p>
            <a:pPr marL="0" indent="0">
              <a:buNone/>
            </a:pPr>
            <a:r>
              <a:rPr lang="en-GB" b="1" dirty="0"/>
              <a:t>Produce a 1500-word reflective writing that describes, evaluates, and analyses an aspect of your student life in ARUL.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Choose only </a:t>
            </a:r>
            <a:r>
              <a:rPr lang="en-GB" b="1" u="sng" dirty="0"/>
              <a:t>one</a:t>
            </a:r>
            <a:r>
              <a:rPr lang="en-GB" dirty="0"/>
              <a:t> of the following aspects of your ARUL student life for your reflective writing:</a:t>
            </a:r>
          </a:p>
          <a:p>
            <a:pPr marL="0" lvl="0" indent="0">
              <a:buNone/>
            </a:pPr>
            <a:r>
              <a:rPr lang="en-GB" dirty="0">
                <a:solidFill>
                  <a:srgbClr val="FF0000"/>
                </a:solidFill>
              </a:rPr>
              <a:t>1. Materials and activities used in your lessons/lectures</a:t>
            </a:r>
          </a:p>
          <a:p>
            <a:pPr marL="0" lvl="0" indent="0">
              <a:buNone/>
            </a:pPr>
            <a:r>
              <a:rPr lang="en-GB" dirty="0">
                <a:solidFill>
                  <a:srgbClr val="FF0000"/>
                </a:solidFill>
              </a:rPr>
              <a:t>2. ARUL campus facilities and amenities</a:t>
            </a:r>
          </a:p>
          <a:p>
            <a:pPr marL="0" lvl="0" indent="0">
              <a:buNone/>
            </a:pPr>
            <a:r>
              <a:rPr lang="en-GB" dirty="0">
                <a:solidFill>
                  <a:srgbClr val="FF0000"/>
                </a:solidFill>
              </a:rPr>
              <a:t>3. Involvement and participation in your lessons/lectures</a:t>
            </a:r>
          </a:p>
          <a:p>
            <a:pPr marL="0" lv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Following Gibbs’ 6-element reflective model </a:t>
            </a:r>
            <a:r>
              <a:rPr lang="en-GB" dirty="0">
                <a:solidFill>
                  <a:srgbClr val="FF0000"/>
                </a:solidFill>
              </a:rPr>
              <a:t>(covered in weeks 3 – 7 on the course)</a:t>
            </a:r>
            <a:r>
              <a:rPr lang="en-GB" dirty="0"/>
              <a:t>, students are expected to reflect on the chosen aspect and produce a work that has the six elements namely </a:t>
            </a:r>
            <a:r>
              <a:rPr lang="en-GB" dirty="0">
                <a:solidFill>
                  <a:srgbClr val="FF0000"/>
                </a:solidFill>
              </a:rPr>
              <a:t>Description, Feelings/thoughts, Evaluation, Analysis, Conclusion, and Action plan</a:t>
            </a:r>
            <a:r>
              <a:rPr lang="en-GB" dirty="0"/>
              <a:t>. </a:t>
            </a:r>
          </a:p>
          <a:p>
            <a:pPr marL="0" lv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200" dirty="0">
              <a:solidFill>
                <a:srgbClr val="003366"/>
              </a:solidFill>
              <a:latin typeface="Raleway" panose="020B05030301010600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F9497-E14C-40DB-AD9B-3D026117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1" y="-192932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9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4F247-155B-4EED-80A6-81D71609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0515600" cy="837282"/>
          </a:xfrm>
        </p:spPr>
        <p:txBody>
          <a:bodyPr/>
          <a:lstStyle/>
          <a:p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Assignment structure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B5C53CC-8BC9-99A1-1240-72286E8F6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950" y="26837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GB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5339E4-3545-2389-E9D0-52B5A9E84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265583"/>
              </p:ext>
            </p:extLst>
          </p:nvPr>
        </p:nvGraphicFramePr>
        <p:xfrm>
          <a:off x="204537" y="1008423"/>
          <a:ext cx="11249526" cy="599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9537">
                  <a:extLst>
                    <a:ext uri="{9D8B030D-6E8A-4147-A177-3AD203B41FA5}">
                      <a16:colId xmlns:a16="http://schemas.microsoft.com/office/drawing/2014/main" val="2390728518"/>
                    </a:ext>
                  </a:extLst>
                </a:gridCol>
                <a:gridCol w="5329989">
                  <a:extLst>
                    <a:ext uri="{9D8B030D-6E8A-4147-A177-3AD203B41FA5}">
                      <a16:colId xmlns:a16="http://schemas.microsoft.com/office/drawing/2014/main" val="2802473495"/>
                    </a:ext>
                  </a:extLst>
                </a:gridCol>
              </a:tblGrid>
              <a:tr h="51756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+mn-lt"/>
                        </a:rPr>
                        <a:t>Sections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+mn-lt"/>
                        </a:rPr>
                        <a:t>Approximate Wordcount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986264"/>
                  </a:ext>
                </a:extLst>
              </a:tr>
              <a:tr h="51756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+mn-lt"/>
                        </a:rPr>
                        <a:t>1. </a:t>
                      </a:r>
                      <a:r>
                        <a:rPr lang="en-GB" sz="2400" b="1" dirty="0">
                          <a:solidFill>
                            <a:schemeClr val="tx1"/>
                          </a:solidFill>
                          <a:latin typeface="+mn-lt"/>
                        </a:rPr>
                        <a:t>Title page (Module name &amp; code, essay title, SID &amp; wordcount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+mn-lt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9209"/>
                  </a:ext>
                </a:extLst>
              </a:tr>
              <a:tr h="517560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+mn-lt"/>
                        </a:rPr>
                        <a:t>2. Contents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latin typeface="+mn-lt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508752"/>
                  </a:ext>
                </a:extLst>
              </a:tr>
              <a:tr h="517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3. Introduction  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150 words 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1033064"/>
                  </a:ext>
                </a:extLst>
              </a:tr>
              <a:tr h="517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4. Description of the chosen topic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225 words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9650519"/>
                  </a:ext>
                </a:extLst>
              </a:tr>
              <a:tr h="517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5. Feelings / thoughts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225 words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3080144"/>
                  </a:ext>
                </a:extLst>
              </a:tr>
              <a:tr h="517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6. Evaluation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225 words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544477"/>
                  </a:ext>
                </a:extLst>
              </a:tr>
              <a:tr h="517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7. Analysis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225 words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1145226"/>
                  </a:ext>
                </a:extLst>
              </a:tr>
              <a:tr h="517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8. Conclusion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225 words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2000775"/>
                  </a:ext>
                </a:extLst>
              </a:tr>
              <a:tr h="517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9. Action plan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225 words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6872465"/>
                  </a:ext>
                </a:extLst>
              </a:tr>
              <a:tr h="5175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10. References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2400" b="1" dirty="0">
                          <a:effectLst/>
                          <a:latin typeface="+mn-lt"/>
                        </a:rPr>
                        <a:t> NA</a:t>
                      </a:r>
                      <a:endParaRPr lang="en-GB" sz="24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5320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5985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5796-F031-4345-A71E-E4BEA7A6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Marking criteria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E2906-3ADB-4FEE-93B3-F76208CEE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17530" cy="4780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003366"/>
                </a:solidFill>
                <a:latin typeface="Raleway" panose="020B0503030101060003" pitchFamily="34" charset="0"/>
              </a:rPr>
              <a:t>Task fulfilment – 25%</a:t>
            </a:r>
            <a:endParaRPr lang="en-US" b="1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F1546-BE97-4CEF-B8F7-09559E1D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4623A4-FEBE-4B5D-9985-E2B6787D41E7}"/>
              </a:ext>
            </a:extLst>
          </p:cNvPr>
          <p:cNvSpPr txBox="1"/>
          <p:nvPr/>
        </p:nvSpPr>
        <p:spPr>
          <a:xfrm>
            <a:off x="838200" y="3340100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Providing relevant and supportive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Evidence of reflective practice /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Evidence of learning and development and how this is put into practice</a:t>
            </a:r>
          </a:p>
        </p:txBody>
      </p:sp>
    </p:spTree>
    <p:extLst>
      <p:ext uri="{BB962C8B-B14F-4D97-AF65-F5344CB8AC3E}">
        <p14:creationId xmlns:p14="http://schemas.microsoft.com/office/powerpoint/2010/main" val="1870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A5B4-AFDE-4369-B819-6348378D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Marking criteria - 2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F475B-920D-4D75-B155-209AF19D9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b="1" dirty="0">
                <a:solidFill>
                  <a:srgbClr val="003366"/>
                </a:solidFill>
                <a:latin typeface="Raleway" panose="020B0503030101060003" pitchFamily="34" charset="0"/>
              </a:rPr>
              <a:t>Coherence and cohesion – 25%</a:t>
            </a:r>
            <a:endParaRPr lang="en-US" sz="3600" b="1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0" indent="0">
              <a:buNone/>
            </a:pPr>
            <a:endParaRPr lang="en-US" sz="36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2EBAD-53CB-4B19-8E77-3FE0CDFC0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CD0848-27D1-4948-A080-0832BEE51612}"/>
              </a:ext>
            </a:extLst>
          </p:cNvPr>
          <p:cNvSpPr txBox="1"/>
          <p:nvPr/>
        </p:nvSpPr>
        <p:spPr>
          <a:xfrm>
            <a:off x="838200" y="3340100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Overall organisation and logical progression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Use of linking / signposting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Focus and development of paragraphs</a:t>
            </a:r>
          </a:p>
        </p:txBody>
      </p:sp>
    </p:spTree>
    <p:extLst>
      <p:ext uri="{BB962C8B-B14F-4D97-AF65-F5344CB8AC3E}">
        <p14:creationId xmlns:p14="http://schemas.microsoft.com/office/powerpoint/2010/main" val="324715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51793B-2D45-44A7-994F-6D4B09F14D5F}"/>
              </a:ext>
            </a:extLst>
          </p:cNvPr>
          <p:cNvPicPr/>
          <p:nvPr/>
        </p:nvPicPr>
        <p:blipFill rotWithShape="1">
          <a:blip r:embed="rId3"/>
          <a:srcRect t="25220" r="66098" b="56146"/>
          <a:stretch/>
        </p:blipFill>
        <p:spPr bwMode="auto">
          <a:xfrm>
            <a:off x="6334165" y="2262190"/>
            <a:ext cx="4743450" cy="1498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256"/>
            <a:ext cx="8686800" cy="1143000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rgbClr val="7030A0"/>
                </a:solidFill>
                <a:latin typeface="Rasionne"/>
              </a:rPr>
              <a:t>Registering your in Class attendance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333" y="1092200"/>
            <a:ext cx="9797667" cy="4780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rgbClr val="002060"/>
                </a:solidFill>
                <a:latin typeface="Raleway"/>
              </a:rPr>
              <a:t>Step 1: </a:t>
            </a:r>
            <a:r>
              <a:rPr lang="en-GB" sz="2400" dirty="0">
                <a:solidFill>
                  <a:srgbClr val="002060"/>
                </a:solidFill>
                <a:latin typeface="Raleway"/>
              </a:rPr>
              <a:t>Ensure you are logged into the ARUL-Wi-Fi.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2060"/>
                </a:solidFill>
                <a:latin typeface="Raleway"/>
              </a:rPr>
              <a:t>The password is: 1nt3rn3t@Arul 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002060"/>
                </a:solidFill>
                <a:latin typeface="Raleway"/>
              </a:rPr>
              <a:t>Step 2: </a:t>
            </a:r>
            <a:r>
              <a:rPr lang="en-GB" sz="2400" dirty="0">
                <a:solidFill>
                  <a:srgbClr val="002060"/>
                </a:solidFill>
                <a:latin typeface="Raleway"/>
              </a:rPr>
              <a:t>Login to the VLE and go to the module page for your </a:t>
            </a:r>
            <a:r>
              <a:rPr lang="en-GB" sz="2400" b="1" dirty="0">
                <a:solidFill>
                  <a:srgbClr val="002060"/>
                </a:solidFill>
                <a:latin typeface="Raleway"/>
              </a:rPr>
              <a:t>class.</a:t>
            </a:r>
            <a:r>
              <a:rPr lang="en-GB" sz="2400" dirty="0">
                <a:solidFill>
                  <a:srgbClr val="002060"/>
                </a:solidFill>
                <a:latin typeface="Raleway"/>
              </a:rPr>
              <a:t> </a:t>
            </a:r>
          </a:p>
          <a:p>
            <a:pPr marL="0" indent="0">
              <a:buNone/>
            </a:pPr>
            <a:endParaRPr lang="en-GB" sz="2400" b="1" dirty="0">
              <a:solidFill>
                <a:srgbClr val="002060"/>
              </a:solidFill>
              <a:latin typeface="Raleway"/>
            </a:endParaRPr>
          </a:p>
          <a:p>
            <a:pPr marL="0" indent="0">
              <a:buNone/>
            </a:pPr>
            <a:endParaRPr lang="en-GB" sz="2400" b="1" dirty="0">
              <a:solidFill>
                <a:srgbClr val="002060"/>
              </a:solidFill>
              <a:latin typeface="Raleway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rgbClr val="002060"/>
                </a:solidFill>
                <a:latin typeface="Raleway"/>
              </a:rPr>
              <a:t>Step 3: </a:t>
            </a:r>
            <a:r>
              <a:rPr lang="en-GB" sz="2400" dirty="0">
                <a:solidFill>
                  <a:srgbClr val="002060"/>
                </a:solidFill>
                <a:latin typeface="Raleway"/>
              </a:rPr>
              <a:t> Click on In Class attendance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2400" b="1" dirty="0">
                <a:solidFill>
                  <a:srgbClr val="002060"/>
                </a:solidFill>
                <a:latin typeface="Raleway"/>
              </a:rPr>
              <a:t>Step 4: </a:t>
            </a:r>
            <a:r>
              <a:rPr lang="en-GB" sz="2400" dirty="0">
                <a:solidFill>
                  <a:srgbClr val="002060"/>
                </a:solidFill>
                <a:latin typeface="Raleway"/>
              </a:rPr>
              <a:t>Click on the link highlighted in blue. The word submitted will appear on your screen if you have followed the procedure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2400" b="1" dirty="0">
                <a:solidFill>
                  <a:srgbClr val="002060"/>
                </a:solidFill>
                <a:latin typeface="Raleway"/>
              </a:rPr>
              <a:t>Step 5</a:t>
            </a:r>
            <a:r>
              <a:rPr lang="en-GB" sz="2400" dirty="0">
                <a:solidFill>
                  <a:srgbClr val="002060"/>
                </a:solidFill>
                <a:latin typeface="Raleway"/>
              </a:rPr>
              <a:t>: Repeat this process for your AM/PM class</a:t>
            </a:r>
            <a:endParaRPr lang="en-GB" sz="2400" dirty="0">
              <a:solidFill>
                <a:schemeClr val="bg1"/>
              </a:solidFill>
              <a:latin typeface="Raleway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3121B-359C-9A48-9722-9E3E2A8FFB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206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71305" y="5629279"/>
            <a:ext cx="984329" cy="6664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655D50-9C61-42C8-B7F6-D05C599F4F5B}"/>
              </a:ext>
            </a:extLst>
          </p:cNvPr>
          <p:cNvPicPr>
            <a:picLocks noChangeAspect="1"/>
          </p:cNvPicPr>
          <p:nvPr/>
        </p:nvPicPr>
        <p:blipFill rotWithShape="1"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" t="10060" r="33436" b="76032"/>
          <a:stretch>
            <a:fillRect/>
          </a:stretch>
        </p:blipFill>
        <p:spPr bwMode="auto">
          <a:xfrm>
            <a:off x="1228530" y="5629279"/>
            <a:ext cx="6837471" cy="7442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B1C31A-336D-4F41-81CE-670FAEE9C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772" y="5712576"/>
            <a:ext cx="984329" cy="8694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F3A401-54F0-401C-90BF-33E267EB4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5759451" y="2521464"/>
            <a:ext cx="984329" cy="86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92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5796-F031-4345-A71E-E4BEA7A6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Marking criteria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E2906-3ADB-4FEE-93B3-F76208CEE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17530" cy="369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Language – 25%</a:t>
            </a:r>
          </a:p>
          <a:p>
            <a:pPr marL="0" indent="0">
              <a:buNone/>
            </a:pPr>
            <a:endParaRPr lang="en-US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r>
              <a:rPr lang="en-US" sz="3600" dirty="0">
                <a:solidFill>
                  <a:srgbClr val="003366"/>
                </a:solidFill>
                <a:latin typeface="Raleway" panose="020B0503030101060003" pitchFamily="34" charset="0"/>
              </a:rPr>
              <a:t>Range and accuracy of vocabulary </a:t>
            </a:r>
          </a:p>
          <a:p>
            <a:r>
              <a:rPr lang="en-US" sz="3600" dirty="0">
                <a:solidFill>
                  <a:srgbClr val="003366"/>
                </a:solidFill>
                <a:latin typeface="Raleway" panose="020B0503030101060003" pitchFamily="34" charset="0"/>
              </a:rPr>
              <a:t>Range and accuracy of sentence structures</a:t>
            </a:r>
          </a:p>
          <a:p>
            <a:r>
              <a:rPr lang="en-US" sz="3600" dirty="0">
                <a:solidFill>
                  <a:srgbClr val="003366"/>
                </a:solidFill>
                <a:latin typeface="Raleway" panose="020B0503030101060003" pitchFamily="34" charset="0"/>
              </a:rPr>
              <a:t>Genre and formality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F1546-BE97-4CEF-B8F7-09559E1D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5796-F031-4345-A71E-E4BEA7A69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Marking criteria - 4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E2906-3ADB-4FEE-93B3-F76208CEE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17530" cy="3693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Academic conventions – 25%</a:t>
            </a:r>
          </a:p>
          <a:p>
            <a:pPr marL="0" indent="0">
              <a:buNone/>
            </a:pPr>
            <a:endParaRPr lang="en-US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r>
              <a:rPr lang="en-US" sz="3600" dirty="0">
                <a:solidFill>
                  <a:srgbClr val="003366"/>
                </a:solidFill>
                <a:latin typeface="Raleway" panose="020B0503030101060003" pitchFamily="34" charset="0"/>
              </a:rPr>
              <a:t>Evidence of research and use of sources</a:t>
            </a:r>
          </a:p>
          <a:p>
            <a:r>
              <a:rPr lang="en-US" sz="3600" dirty="0">
                <a:solidFill>
                  <a:srgbClr val="003366"/>
                </a:solidFill>
                <a:latin typeface="Raleway" panose="020B0503030101060003" pitchFamily="34" charset="0"/>
              </a:rPr>
              <a:t>Standards of in-text citations and reference list</a:t>
            </a:r>
          </a:p>
          <a:p>
            <a:r>
              <a:rPr lang="en-US" sz="3600" dirty="0">
                <a:solidFill>
                  <a:srgbClr val="003366"/>
                </a:solidFill>
                <a:latin typeface="Raleway" panose="020B0503030101060003" pitchFamily="34" charset="0"/>
              </a:rPr>
              <a:t>Use of mechanics (spelling, formatting, punctuation etc.)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F1546-BE97-4CEF-B8F7-09559E1D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4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2C23-35C7-4F8D-BB95-8141D7F4D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003366"/>
                </a:solidFill>
                <a:latin typeface="Raleway" panose="020B0503030101060003" pitchFamily="34" charset="0"/>
              </a:rPr>
              <a:t>Activity 2: Module info quiz 2 - Assessment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98359-D9DA-46CF-8D05-A255016D6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992" y="152401"/>
            <a:ext cx="1223105" cy="824706"/>
          </a:xfrm>
          <a:prstGeom prst="rect">
            <a:avLst/>
          </a:prstGeom>
        </p:spPr>
      </p:pic>
      <p:sp>
        <p:nvSpPr>
          <p:cNvPr id="6" name="AutoShape 4" descr="Cover art">
            <a:extLst>
              <a:ext uri="{FF2B5EF4-FFF2-40B4-BE49-F238E27FC236}">
                <a16:creationId xmlns:a16="http://schemas.microsoft.com/office/drawing/2014/main" id="{B6725E3B-2283-4F70-819C-1E61EC41E6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0C73E-3208-45A0-BFFA-37538B3C2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813" y="1690688"/>
            <a:ext cx="4203635" cy="419020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56952BD-A0DA-419D-B6A2-226770F18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8324" cy="4351338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Open the ARUL Mobile app / VLE</a:t>
            </a:r>
          </a:p>
          <a:p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Go to Communications Skills 1 &gt; ‘Week 1’</a:t>
            </a:r>
          </a:p>
          <a:p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Answer the Module Information Quiz 2 </a:t>
            </a: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(Assessment)</a:t>
            </a:r>
          </a:p>
        </p:txBody>
      </p:sp>
    </p:spTree>
    <p:extLst>
      <p:ext uri="{BB962C8B-B14F-4D97-AF65-F5344CB8AC3E}">
        <p14:creationId xmlns:p14="http://schemas.microsoft.com/office/powerpoint/2010/main" val="2563045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7D043-2BCD-44EF-86E9-158CF44DA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7595"/>
            <a:ext cx="12192000" cy="7453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799919-091F-44CC-ABA3-FA56008E8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66218"/>
            <a:ext cx="7720584" cy="1325563"/>
          </a:xfrm>
        </p:spPr>
        <p:txBody>
          <a:bodyPr>
            <a:normAutofit fontScale="90000"/>
          </a:bodyPr>
          <a:lstStyle/>
          <a:p>
            <a:r>
              <a:rPr lang="en-GB" sz="7200" b="1" dirty="0">
                <a:solidFill>
                  <a:srgbClr val="003366"/>
                </a:solidFill>
                <a:latin typeface="Raleway" panose="020B0503030101060003" pitchFamily="34" charset="0"/>
              </a:rPr>
              <a:t>Break:</a:t>
            </a:r>
            <a:r>
              <a:rPr lang="en-GB" sz="7200" dirty="0">
                <a:solidFill>
                  <a:srgbClr val="003366"/>
                </a:solidFill>
                <a:latin typeface="Raleway" panose="020B0503030101060003" pitchFamily="34" charset="0"/>
              </a:rPr>
              <a:t> </a:t>
            </a:r>
            <a:br>
              <a:rPr lang="en-GB" sz="7200" dirty="0">
                <a:solidFill>
                  <a:srgbClr val="003366"/>
                </a:solidFill>
                <a:latin typeface="Raleway" panose="020B0503030101060003" pitchFamily="34" charset="0"/>
              </a:rPr>
            </a:br>
            <a:r>
              <a:rPr lang="en-GB" sz="7200" dirty="0">
                <a:solidFill>
                  <a:srgbClr val="003366"/>
                </a:solidFill>
                <a:latin typeface="Raleway" panose="020B0503030101060003" pitchFamily="34" charset="0"/>
              </a:rPr>
              <a:t>max. 15 mins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A89B2-5097-4D46-987E-B900A5D88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73" y="5279573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84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043D20-A218-40B4-B6EE-9330F3A90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53" y="-650875"/>
            <a:ext cx="12234953" cy="8188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B3923-7550-4DC6-9C9B-89D9E4FB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66006">
            <a:off x="3555656" y="2706131"/>
            <a:ext cx="5464776" cy="1972390"/>
          </a:xfrm>
        </p:spPr>
        <p:txBody>
          <a:bodyPr>
            <a:normAutofit/>
          </a:bodyPr>
          <a:lstStyle/>
          <a:p>
            <a:r>
              <a:rPr lang="en-GB" sz="8000" b="1" dirty="0">
                <a:solidFill>
                  <a:srgbClr val="003366"/>
                </a:solidFill>
                <a:latin typeface="Raleway" panose="020B0503030101060003" pitchFamily="34" charset="0"/>
              </a:rPr>
              <a:t>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5375C-37BA-416B-8F13-1E3A25557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513" y="5313432"/>
            <a:ext cx="1997501" cy="13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4AF55-6EA6-46EB-B878-CE46BCFB6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347661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Key module 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1842C-3162-4A5C-97D8-2FCF6E791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8" y="106038"/>
            <a:ext cx="716692" cy="48324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CF2024-9303-4748-816E-615F57BAD9E2}"/>
              </a:ext>
            </a:extLst>
          </p:cNvPr>
          <p:cNvSpPr txBox="1">
            <a:spLocks/>
          </p:cNvSpPr>
          <p:nvPr/>
        </p:nvSpPr>
        <p:spPr>
          <a:xfrm>
            <a:off x="269789" y="1868484"/>
            <a:ext cx="10515600" cy="49895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Module Information tile:</a:t>
            </a:r>
          </a:p>
          <a:p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Scheme of work + resources list</a:t>
            </a:r>
          </a:p>
          <a:p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CS1 contact list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Assessments &amp; Guidance tile:</a:t>
            </a:r>
          </a:p>
          <a:p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Assessment brief</a:t>
            </a:r>
          </a:p>
          <a:p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Sample reflective paper(s)</a:t>
            </a:r>
          </a:p>
          <a:p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Assessment submission link</a:t>
            </a:r>
          </a:p>
          <a:p>
            <a:pPr marL="0" indent="0">
              <a:buNone/>
            </a:pPr>
            <a:r>
              <a:rPr lang="en-GB" b="1" dirty="0" err="1">
                <a:solidFill>
                  <a:srgbClr val="003366"/>
                </a:solidFill>
                <a:latin typeface="Raleway" panose="020B0503030101060003" pitchFamily="34" charset="0"/>
              </a:rPr>
              <a:t>Kortext</a:t>
            </a:r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 (sidebar / app): </a:t>
            </a:r>
          </a:p>
        </p:txBody>
      </p:sp>
      <p:pic>
        <p:nvPicPr>
          <p:cNvPr id="6" name="Picture 5" descr="Book Cover Image">
            <a:extLst>
              <a:ext uri="{FF2B5EF4-FFF2-40B4-BE49-F238E27FC236}">
                <a16:creationId xmlns:a16="http://schemas.microsoft.com/office/drawing/2014/main" id="{3B0AD9B2-2E6B-7EAC-2447-6B08DF275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6" y="-1"/>
            <a:ext cx="4789714" cy="399505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ABE8F7EB-3A82-EC82-53CF-9D269AA5C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735847"/>
              </p:ext>
            </p:extLst>
          </p:nvPr>
        </p:nvGraphicFramePr>
        <p:xfrm>
          <a:off x="7402286" y="3429000"/>
          <a:ext cx="4789714" cy="343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9714">
                  <a:extLst>
                    <a:ext uri="{9D8B030D-6E8A-4147-A177-3AD203B41FA5}">
                      <a16:colId xmlns:a16="http://schemas.microsoft.com/office/drawing/2014/main" val="2199490836"/>
                    </a:ext>
                  </a:extLst>
                </a:gridCol>
              </a:tblGrid>
              <a:tr h="3439887">
                <a:tc>
                  <a:txBody>
                    <a:bodyPr/>
                    <a:lstStyle/>
                    <a:p>
                      <a:pPr algn="ctr"/>
                      <a:r>
                        <a:rPr lang="en-GB" sz="2800" u="sng" dirty="0"/>
                        <a:t>Main reading for the course</a:t>
                      </a:r>
                    </a:p>
                    <a:p>
                      <a:endParaRPr lang="en-GB" dirty="0"/>
                    </a:p>
                    <a:p>
                      <a:pPr algn="ctr"/>
                      <a:r>
                        <a:rPr lang="en-GB" sz="2800" dirty="0">
                          <a:solidFill>
                            <a:srgbClr val="FFFF00"/>
                          </a:solidFill>
                        </a:rPr>
                        <a:t>Reflective Writing (2020) </a:t>
                      </a:r>
                    </a:p>
                    <a:p>
                      <a:endParaRPr lang="en-GB" dirty="0"/>
                    </a:p>
                    <a:p>
                      <a:pPr algn="ctr"/>
                      <a:r>
                        <a:rPr lang="en-GB" sz="2400" dirty="0">
                          <a:solidFill>
                            <a:srgbClr val="FFFF00"/>
                          </a:solidFill>
                        </a:rPr>
                        <a:t>By </a:t>
                      </a:r>
                    </a:p>
                    <a:p>
                      <a:pPr algn="ctr"/>
                      <a:r>
                        <a:rPr lang="en-GB" sz="2400" b="1" kern="12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Kate Williams, Mary </a:t>
                      </a:r>
                      <a:r>
                        <a:rPr lang="en-GB" sz="2400" b="1" kern="1200" dirty="0" err="1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Woolliams</a:t>
                      </a:r>
                      <a:r>
                        <a:rPr lang="en-GB" sz="2400" b="1" kern="1200" dirty="0">
                          <a:solidFill>
                            <a:srgbClr val="FFFF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Jane Spiro. Bloomsbury Publishing PLC</a:t>
                      </a:r>
                      <a:endParaRPr lang="en-GB" sz="24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93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72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D511-59A5-4F95-8652-A834C317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Resources for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9706D-3383-41E4-B0D7-E1C8DB9DA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Learning Resources tile:</a:t>
            </a:r>
          </a:p>
          <a:p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Academic Skills (also posted under relevant weekly tiles)</a:t>
            </a:r>
          </a:p>
          <a:p>
            <a:r>
              <a:rPr lang="en-GB" sz="3200" dirty="0" err="1">
                <a:solidFill>
                  <a:srgbClr val="003366"/>
                </a:solidFill>
                <a:latin typeface="Raleway" panose="020B0503030101060003" pitchFamily="34" charset="0"/>
              </a:rPr>
              <a:t>Kortext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 (how to access / how to use)</a:t>
            </a:r>
          </a:p>
          <a:p>
            <a:pPr marL="0" indent="0">
              <a:buNone/>
            </a:pP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Weekly session tiles:</a:t>
            </a:r>
          </a:p>
          <a:p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Lecture slides</a:t>
            </a:r>
          </a:p>
          <a:p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Activity documents</a:t>
            </a:r>
          </a:p>
          <a:p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Mandatory independent study instructions / documents</a:t>
            </a:r>
          </a:p>
          <a:p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Optional extra videos / articles / resources etc.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1B029-95F6-4D90-89C3-6F4D1BD20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2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4B7353-472B-4B6E-AC6A-A97C588F2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1104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4E830-915F-4AE6-9B19-C6AD1B1BA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905" y="5673521"/>
            <a:ext cx="9696189" cy="1325563"/>
          </a:xfrm>
        </p:spPr>
        <p:txBody>
          <a:bodyPr>
            <a:normAutofit fontScale="90000"/>
          </a:bodyPr>
          <a:lstStyle/>
          <a:p>
            <a:r>
              <a:rPr lang="en-GB" sz="6000" b="1" dirty="0">
                <a:solidFill>
                  <a:srgbClr val="FFFF00"/>
                </a:solidFill>
                <a:latin typeface="Raleway" panose="020B0503030101060003" pitchFamily="34" charset="0"/>
              </a:rPr>
              <a:t>To gain the most out of CS1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791D71-E4F2-484C-AAF3-D6D1A463F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9394CC-EB26-4A24-A09D-BD8D5D3EB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02" y="152401"/>
            <a:ext cx="1997501" cy="13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37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E4DFD-32B9-4259-A69D-A8F5422D6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50495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Independent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DAC56-74DD-4452-9562-C83FC0CF4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926" y="1102896"/>
            <a:ext cx="10299032" cy="56027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Completing homework is vital for passing the module, and will feed directly into the assessment.</a:t>
            </a:r>
          </a:p>
          <a:p>
            <a:pPr marL="0" indent="0">
              <a:buNone/>
            </a:pPr>
            <a:endParaRPr lang="en-GB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Full-time courses require students to complete up to </a:t>
            </a:r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7 hours of additional study and reading for every module each week.</a:t>
            </a:r>
          </a:p>
          <a:p>
            <a:pPr marL="0" indent="0">
              <a:buNone/>
            </a:pPr>
            <a:endParaRPr lang="en-GB" b="1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Most weeks, you’ll be expected to complete the following</a:t>
            </a:r>
          </a:p>
          <a:p>
            <a:pPr lvl="1"/>
            <a:r>
              <a:rPr lang="en-GB" sz="2800" b="1" dirty="0">
                <a:solidFill>
                  <a:srgbClr val="003366"/>
                </a:solidFill>
                <a:latin typeface="Raleway" panose="020B0503030101060003" pitchFamily="34" charset="0"/>
              </a:rPr>
              <a:t>Mandatory:</a:t>
            </a:r>
            <a:r>
              <a:rPr lang="en-GB" sz="2800" dirty="0">
                <a:solidFill>
                  <a:srgbClr val="003366"/>
                </a:solidFill>
                <a:latin typeface="Raleway" panose="020B0503030101060003" pitchFamily="34" charset="0"/>
              </a:rPr>
              <a:t> 1 x reading task, 1 x quiz, 1 x writing activity, preparatory resources for the following week</a:t>
            </a:r>
          </a:p>
          <a:p>
            <a:pPr marL="457200" lvl="1" indent="0">
              <a:buNone/>
            </a:pPr>
            <a:endParaRPr lang="en-GB" sz="28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lvl="1"/>
            <a:r>
              <a:rPr lang="en-GB" sz="2800" b="1" dirty="0">
                <a:solidFill>
                  <a:srgbClr val="003366"/>
                </a:solidFill>
                <a:latin typeface="Raleway" panose="020B0503030101060003" pitchFamily="34" charset="0"/>
              </a:rPr>
              <a:t>Optional:</a:t>
            </a:r>
            <a:r>
              <a:rPr lang="en-GB" sz="2800" dirty="0">
                <a:solidFill>
                  <a:srgbClr val="003366"/>
                </a:solidFill>
                <a:latin typeface="Raleway" panose="020B0503030101060003" pitchFamily="34" charset="0"/>
              </a:rPr>
              <a:t> Videos, articles, websites, guides etc.</a:t>
            </a:r>
          </a:p>
        </p:txBody>
      </p:sp>
    </p:spTree>
    <p:extLst>
      <p:ext uri="{BB962C8B-B14F-4D97-AF65-F5344CB8AC3E}">
        <p14:creationId xmlns:p14="http://schemas.microsoft.com/office/powerpoint/2010/main" val="327069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D511-59A5-4F95-8652-A834C3176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63798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Progress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9706D-3383-41E4-B0D7-E1C8DB9DA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95" y="1179095"/>
            <a:ext cx="10924674" cy="4997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We’ll look at the data on these things to ensure you’re doing what’s required to pass the module:</a:t>
            </a:r>
          </a:p>
          <a:p>
            <a:pPr marL="0" indent="0">
              <a:buNone/>
            </a:pPr>
            <a:endParaRPr lang="en-GB" sz="32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Class attendance</a:t>
            </a:r>
          </a:p>
          <a:p>
            <a:r>
              <a:rPr lang="en-GB" sz="3200" dirty="0" err="1">
                <a:solidFill>
                  <a:srgbClr val="003366"/>
                </a:solidFill>
                <a:latin typeface="Raleway" panose="020B0503030101060003" pitchFamily="34" charset="0"/>
              </a:rPr>
              <a:t>Kortext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 reading frequency and focus</a:t>
            </a:r>
          </a:p>
          <a:p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CS1 VLE page engagement (logins / use of resources etc.)</a:t>
            </a:r>
          </a:p>
          <a:p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Regular writing activities (examples discussed in class)</a:t>
            </a:r>
          </a:p>
          <a:p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Wider homework participation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76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C3089-F069-53C6-DDE2-98D5835B4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latin typeface="+mn-lt"/>
              </a:rPr>
              <a:t>Your contacts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8A369-6691-BE1A-2BA7-450F6E417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600" b="1" dirty="0"/>
              <a:t>Lecturer:</a:t>
            </a:r>
          </a:p>
          <a:p>
            <a:pPr marL="0" indent="0">
              <a:buNone/>
            </a:pPr>
            <a:r>
              <a:rPr lang="en-GB" sz="3600" b="1" dirty="0"/>
              <a:t>Email:</a:t>
            </a:r>
          </a:p>
          <a:p>
            <a:pPr marL="0" indent="0">
              <a:buNone/>
            </a:pPr>
            <a:endParaRPr lang="en-GB" sz="3600" b="1" dirty="0"/>
          </a:p>
          <a:p>
            <a:pPr marL="0" indent="0">
              <a:buNone/>
            </a:pPr>
            <a:r>
              <a:rPr lang="en-GB" sz="3600" b="1" dirty="0"/>
              <a:t>Module leader: Jay Joseph</a:t>
            </a:r>
          </a:p>
          <a:p>
            <a:pPr marL="0" indent="0">
              <a:buNone/>
            </a:pPr>
            <a:r>
              <a:rPr lang="en-GB" sz="3600" b="1" dirty="0"/>
              <a:t>Email: </a:t>
            </a:r>
            <a:r>
              <a:rPr lang="en-GB" sz="3600" b="1" dirty="0">
                <a:hlinkClick r:id="rId3"/>
              </a:rPr>
              <a:t>jay.joseph@london.aru.ac.uk</a:t>
            </a:r>
            <a:r>
              <a:rPr lang="en-GB" sz="3600" b="1" dirty="0"/>
              <a:t> </a:t>
            </a:r>
          </a:p>
        </p:txBody>
      </p:sp>
      <p:pic>
        <p:nvPicPr>
          <p:cNvPr id="5" name="Picture 4" descr="A close-up of people shaking hands&#10;&#10;Description automatically generated with medium confidence">
            <a:extLst>
              <a:ext uri="{FF2B5EF4-FFF2-40B4-BE49-F238E27FC236}">
                <a16:creationId xmlns:a16="http://schemas.microsoft.com/office/drawing/2014/main" id="{BC470349-E0DB-11F8-522F-F34833FDE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V="1">
            <a:off x="8056394" y="43363"/>
            <a:ext cx="3710490" cy="3710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8D9813-6FA0-2AA6-8F37-F8424DAADBB1}"/>
              </a:ext>
            </a:extLst>
          </p:cNvPr>
          <p:cNvSpPr txBox="1"/>
          <p:nvPr/>
        </p:nvSpPr>
        <p:spPr>
          <a:xfrm flipV="1">
            <a:off x="6725653" y="9778975"/>
            <a:ext cx="5041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5" tooltip="https://ecovillage.org/our-work/education/gen-trainings/traumatransformation/happy-friends-are-looking-their-united-hands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6" tooltip="https://creativecommons.org/licenses/by-nc-sa/3.0/"/>
              </a:rPr>
              <a:t>CC BY-SA-NC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2941889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2C23-35C7-4F8D-BB95-8141D7F4D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3" y="8334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003366"/>
                </a:solidFill>
                <a:latin typeface="Raleway" panose="020B0503030101060003" pitchFamily="34" charset="0"/>
              </a:rPr>
              <a:t>Activity 3: Module info quiz 3 -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D40B0-C8C6-4E97-96B3-1B313DC14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8324" cy="4351338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Open the ARUL Mobile app / VLE</a:t>
            </a:r>
          </a:p>
          <a:p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Go to Communications Skills 1 &gt; ‘Week 1’</a:t>
            </a:r>
          </a:p>
          <a:p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Answer the Module Information Quiz 3 </a:t>
            </a:r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(Resources)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98359-D9DA-46CF-8D05-A255016D6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992" y="152401"/>
            <a:ext cx="1223105" cy="824706"/>
          </a:xfrm>
          <a:prstGeom prst="rect">
            <a:avLst/>
          </a:prstGeom>
        </p:spPr>
      </p:pic>
      <p:sp>
        <p:nvSpPr>
          <p:cNvPr id="6" name="AutoShape 4" descr="Cover art">
            <a:extLst>
              <a:ext uri="{FF2B5EF4-FFF2-40B4-BE49-F238E27FC236}">
                <a16:creationId xmlns:a16="http://schemas.microsoft.com/office/drawing/2014/main" id="{B6725E3B-2283-4F70-819C-1E61EC41E6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0C73E-3208-45A0-BFFA-37538B3C2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813" y="1690688"/>
            <a:ext cx="4203635" cy="419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2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14D1-F978-49A0-8300-3BC536C4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082842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Activity 4: Think-Pair-Share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37CAE-EF2D-47E9-BCE8-72C2BAC95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863" y="1612232"/>
            <a:ext cx="10936705" cy="500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>
                <a:solidFill>
                  <a:srgbClr val="003366"/>
                </a:solidFill>
                <a:latin typeface="Raleway" panose="020B0503030101060003" pitchFamily="34" charset="0"/>
              </a:rPr>
              <a:t>Think about your answers to the questions on the next slide for approximately 5 minutes.</a:t>
            </a:r>
          </a:p>
          <a:p>
            <a:pPr marL="0" indent="0">
              <a:buNone/>
            </a:pPr>
            <a:endParaRPr lang="en-GB" sz="36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3366"/>
                </a:solidFill>
                <a:latin typeface="Raleway" panose="020B0503030101060003" pitchFamily="34" charset="0"/>
              </a:rPr>
              <a:t>Pair up with your </a:t>
            </a:r>
            <a:r>
              <a:rPr lang="en-US" sz="3600" dirty="0" err="1">
                <a:solidFill>
                  <a:srgbClr val="003366"/>
                </a:solidFill>
                <a:latin typeface="Raleway" panose="020B0503030101060003" pitchFamily="34" charset="0"/>
              </a:rPr>
              <a:t>neighbour</a:t>
            </a:r>
            <a:r>
              <a:rPr lang="en-US" sz="3600" dirty="0">
                <a:solidFill>
                  <a:srgbClr val="003366"/>
                </a:solidFill>
                <a:latin typeface="Raleway" panose="020B0503030101060003" pitchFamily="34" charset="0"/>
              </a:rPr>
              <a:t> and discuss your answers to these questions for 10 mins.</a:t>
            </a:r>
          </a:p>
          <a:p>
            <a:pPr marL="0" indent="0">
              <a:buNone/>
            </a:pPr>
            <a:endParaRPr lang="en-US" sz="36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3366"/>
                </a:solidFill>
                <a:latin typeface="Raleway" panose="020B0503030101060003" pitchFamily="34" charset="0"/>
              </a:rPr>
              <a:t>Then. share your answers with the rest of the class.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5701E-4B5A-45E5-B07B-082A4A632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51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C15F0-EA34-4178-98CD-7DAB8511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193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Think-Pair-Share 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20368-A072-4196-A179-D0A324221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42" y="1375550"/>
            <a:ext cx="11117179" cy="5133534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What do you understand by </a:t>
            </a:r>
            <a:r>
              <a:rPr lang="en-GB" sz="3200" dirty="0">
                <a:solidFill>
                  <a:srgbClr val="FF0000"/>
                </a:solidFill>
                <a:latin typeface="Raleway" panose="020B0503030101060003" pitchFamily="34" charset="0"/>
              </a:rPr>
              <a:t>‘reflection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?’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Do you reflect? When and how often do you reflect? What are the </a:t>
            </a:r>
            <a:r>
              <a:rPr lang="en-GB" sz="3200" dirty="0">
                <a:solidFill>
                  <a:srgbClr val="FF0000"/>
                </a:solidFill>
                <a:latin typeface="Raleway" panose="020B0503030101060003" pitchFamily="34" charset="0"/>
              </a:rPr>
              <a:t>benefits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 of reflecting?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Is </a:t>
            </a:r>
            <a:r>
              <a:rPr lang="en-GB" sz="3200" dirty="0">
                <a:solidFill>
                  <a:srgbClr val="FF0000"/>
                </a:solidFill>
                <a:latin typeface="Raleway" panose="020B0503030101060003" pitchFamily="34" charset="0"/>
              </a:rPr>
              <a:t>reflective practice 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a useful skill in academic world? Why/how?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Why is reflective practice and reflective writing important for </a:t>
            </a:r>
            <a:r>
              <a:rPr lang="en-GB" sz="3200" dirty="0">
                <a:solidFill>
                  <a:srgbClr val="FF0000"/>
                </a:solidFill>
                <a:latin typeface="Raleway" panose="020B0503030101060003" pitchFamily="34" charset="0"/>
              </a:rPr>
              <a:t>employability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Think of an important event/situation/thing you had/were/did in the past. </a:t>
            </a:r>
            <a:r>
              <a:rPr lang="en-GB" sz="3200" dirty="0">
                <a:solidFill>
                  <a:srgbClr val="FF0000"/>
                </a:solidFill>
                <a:latin typeface="Raleway" panose="020B0503030101060003" pitchFamily="34" charset="0"/>
              </a:rPr>
              <a:t>Describe, evaluate and analyse 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it. How do you feel about it now? How differently would you do it again? </a:t>
            </a:r>
            <a:r>
              <a:rPr lang="en-GB" sz="3200" dirty="0">
                <a:solidFill>
                  <a:srgbClr val="0070C0"/>
                </a:solidFill>
                <a:latin typeface="Raleway" panose="020B0503030101060003" pitchFamily="34" charset="0"/>
              </a:rPr>
              <a:t>(Note: You will use this for your Week 1 HW writing activity.)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A9CD5-BE93-4B8F-BEBD-4F4E98E11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70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C9ED424-E164-9DCF-860D-7A1AA3ABD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74214"/>
            <a:ext cx="9144000" cy="51348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5DDD651-3D76-6548-AC8B-4CC607D1B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424" y="144379"/>
            <a:ext cx="8602701" cy="101467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D100"/>
                </a:solidFill>
                <a:latin typeface="Raleway" panose="020B0503030101060003" pitchFamily="34" charset="77"/>
              </a:rPr>
              <a:t>Graduate Attributes – 4 A’s</a:t>
            </a:r>
          </a:p>
        </p:txBody>
      </p:sp>
    </p:spTree>
    <p:extLst>
      <p:ext uri="{BB962C8B-B14F-4D97-AF65-F5344CB8AC3E}">
        <p14:creationId xmlns:p14="http://schemas.microsoft.com/office/powerpoint/2010/main" val="1583138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30FDB8-021C-BCA3-ABC8-6D4641DCC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1" y="219505"/>
            <a:ext cx="11506607" cy="638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72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2A91B-0A0C-2382-B745-7278FCA0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25" y="190803"/>
            <a:ext cx="11613861" cy="64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68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593FFA-9ECD-EE85-AA48-B8EF782E9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1" y="161998"/>
            <a:ext cx="11442031" cy="638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44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0820F6-42D0-8893-0D4C-AB2401749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47" y="104256"/>
            <a:ext cx="11682681" cy="651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78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1DDC05-8C21-47B6-86DB-F5C89EF3D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82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DE2A57-D441-400C-AEB5-E5E8C25B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01" y="323363"/>
            <a:ext cx="8178669" cy="1782930"/>
          </a:xfrm>
          <a:solidFill>
            <a:schemeClr val="bg1">
              <a:lumMod val="65000"/>
              <a:alpha val="74000"/>
            </a:schemeClr>
          </a:solidFill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Let’s revise what you already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AEE37-CE2B-4271-8EB6-FCC167A0C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3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218D4-4D45-4287-B5E0-539DECA81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Game time - Kahoot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72D74-1777-4A7E-B042-0E1E7DF03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74FF30-55A0-4258-B07A-4864A7689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8799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32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0" indent="0">
              <a:buNone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  <a:hlinkClick r:id="rId4"/>
              </a:rPr>
              <a:t>https://create.kahoot.it/details/3d6156fd-f168-4c42-b974-cdce56a6479a</a:t>
            </a:r>
            <a:endParaRPr lang="en-GB" sz="32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0" indent="0">
              <a:buNone/>
            </a:pPr>
            <a:endParaRPr lang="en-GB" sz="3200" dirty="0">
              <a:solidFill>
                <a:srgbClr val="003366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12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A71E-8367-47D0-86CB-5E48FFE19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986"/>
            <a:ext cx="10515600" cy="996761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Session objectives: Week 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B77B4-422C-44FC-8A6F-DA7EEF499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832" y="1756611"/>
            <a:ext cx="10655968" cy="4420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>
                <a:solidFill>
                  <a:srgbClr val="003366"/>
                </a:solidFill>
                <a:latin typeface="Raleway" panose="020B0503030101060003" pitchFamily="34" charset="0"/>
              </a:rPr>
              <a:t>By the end of this session, you will have:</a:t>
            </a:r>
          </a:p>
          <a:p>
            <a:endParaRPr lang="en-GB" sz="28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3366"/>
                </a:solidFill>
                <a:latin typeface="Raleway" panose="020B0503030101060003" pitchFamily="34" charset="0"/>
              </a:rPr>
              <a:t>Discussed the </a:t>
            </a:r>
            <a:r>
              <a:rPr lang="en-US" sz="2800" dirty="0">
                <a:solidFill>
                  <a:srgbClr val="003366"/>
                </a:solidFill>
                <a:latin typeface="Raleway" panose="020B0503030101060003" pitchFamily="34" charset="0"/>
              </a:rPr>
              <a:t>themes, learning objectives and resources associated with the </a:t>
            </a:r>
            <a:r>
              <a:rPr lang="en-US" sz="2800" dirty="0">
                <a:solidFill>
                  <a:srgbClr val="FF0000"/>
                </a:solidFill>
                <a:latin typeface="Raleway" panose="020B0503030101060003" pitchFamily="34" charset="0"/>
              </a:rPr>
              <a:t>Communication Skills 1 (CS1) </a:t>
            </a:r>
            <a:r>
              <a:rPr lang="en-US" sz="2800" dirty="0">
                <a:solidFill>
                  <a:srgbClr val="003366"/>
                </a:solidFill>
                <a:latin typeface="Raleway" panose="020B0503030101060003" pitchFamily="34" charset="0"/>
              </a:rPr>
              <a:t>module.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003366"/>
                </a:solidFill>
                <a:latin typeface="Raleway" panose="020B0503030101060003" pitchFamily="34" charset="0"/>
              </a:rPr>
              <a:t>Looked at the CS1 </a:t>
            </a:r>
            <a:r>
              <a:rPr lang="en-US" sz="2800" dirty="0">
                <a:solidFill>
                  <a:srgbClr val="FF0000"/>
                </a:solidFill>
                <a:latin typeface="Raleway" panose="020B0503030101060003" pitchFamily="34" charset="0"/>
              </a:rPr>
              <a:t>assessment details and marking criteria</a:t>
            </a:r>
            <a:r>
              <a:rPr lang="en-US" sz="2800" dirty="0">
                <a:solidFill>
                  <a:srgbClr val="003366"/>
                </a:solidFill>
                <a:latin typeface="Raleway" panose="020B0503030101060003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003366"/>
                </a:solidFill>
                <a:latin typeface="Raleway" panose="020B0503030101060003" pitchFamily="34" charset="0"/>
              </a:rPr>
              <a:t>Learned how to access </a:t>
            </a:r>
            <a:r>
              <a:rPr lang="en-US" sz="2800" dirty="0">
                <a:solidFill>
                  <a:srgbClr val="FF0000"/>
                </a:solidFill>
                <a:latin typeface="Raleway" panose="020B0503030101060003" pitchFamily="34" charset="0"/>
              </a:rPr>
              <a:t>lesson materials, coursebook and other resources on VLE</a:t>
            </a:r>
            <a:r>
              <a:rPr lang="en-US" sz="2800" dirty="0">
                <a:solidFill>
                  <a:srgbClr val="003366"/>
                </a:solidFill>
                <a:latin typeface="Raleway" panose="020B0503030101060003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>
                <a:solidFill>
                  <a:srgbClr val="003366"/>
                </a:solidFill>
                <a:latin typeface="Raleway" panose="020B0503030101060003" pitchFamily="34" charset="0"/>
              </a:rPr>
              <a:t>Shared </a:t>
            </a:r>
            <a:r>
              <a:rPr lang="en-US" sz="2800" dirty="0">
                <a:solidFill>
                  <a:srgbClr val="003366"/>
                </a:solidFill>
                <a:latin typeface="Raleway" panose="020B0503030101060003" pitchFamily="34" charset="0"/>
              </a:rPr>
              <a:t>existing knowledge about reflective writing using a game and discussion activity.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5277D-1D1F-4B06-9249-F5EC5C8EF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7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218D4-4D45-4287-B5E0-539DECA81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69" y="101193"/>
            <a:ext cx="10515600" cy="632733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In-class writing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72D74-1777-4A7E-B042-0E1E7DF03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568" y="152401"/>
            <a:ext cx="1158529" cy="78116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74FF30-55A0-4258-B07A-4864A7689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227221"/>
            <a:ext cx="11353800" cy="53460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Write/type a small paragraph of about 50-100 words on the following:</a:t>
            </a:r>
          </a:p>
          <a:p>
            <a:pPr marL="0" indent="0">
              <a:buNone/>
            </a:pPr>
            <a:endParaRPr lang="en-GB" sz="32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0" indent="0">
              <a:buNone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How was the learning session today? What did you </a:t>
            </a:r>
            <a:r>
              <a:rPr lang="en-GB" sz="3200" dirty="0">
                <a:solidFill>
                  <a:srgbClr val="FF0000"/>
                </a:solidFill>
                <a:latin typeface="Raleway" panose="020B0503030101060003" pitchFamily="34" charset="0"/>
              </a:rPr>
              <a:t>enjoy?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 What </a:t>
            </a:r>
            <a:r>
              <a:rPr lang="en-GB" sz="3200" dirty="0">
                <a:solidFill>
                  <a:srgbClr val="FF0000"/>
                </a:solidFill>
                <a:latin typeface="Raleway" panose="020B0503030101060003" pitchFamily="34" charset="0"/>
              </a:rPr>
              <a:t>could you have done better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? (10 minutes)</a:t>
            </a:r>
          </a:p>
          <a:p>
            <a:pPr marL="0" indent="0">
              <a:buNone/>
            </a:pPr>
            <a:endParaRPr lang="en-GB" sz="32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0" indent="0">
              <a:buNone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After 10 minutes, work in pairs, exchange your paragraph with your partner and tell each other </a:t>
            </a:r>
            <a:r>
              <a:rPr lang="en-GB" sz="3200" dirty="0">
                <a:solidFill>
                  <a:srgbClr val="FF0000"/>
                </a:solidFill>
                <a:latin typeface="Raleway" panose="020B0503030101060003" pitchFamily="34" charset="0"/>
              </a:rPr>
              <a:t>one good thing about their writing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, and </a:t>
            </a:r>
            <a:r>
              <a:rPr lang="en-GB" sz="3200" dirty="0">
                <a:solidFill>
                  <a:srgbClr val="FF0000"/>
                </a:solidFill>
                <a:latin typeface="Raleway" panose="020B0503030101060003" pitchFamily="34" charset="0"/>
              </a:rPr>
              <a:t>one area they can do better next time 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. </a:t>
            </a:r>
          </a:p>
          <a:p>
            <a:pPr marL="0" indent="0">
              <a:buNone/>
            </a:pPr>
            <a:endParaRPr lang="en-GB" sz="3200" dirty="0">
              <a:solidFill>
                <a:srgbClr val="003366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62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753E16-E3C8-4527-AE52-A07D8C60F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3218DC-9DB0-4155-BF98-2CA07AD0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7449" y="145822"/>
            <a:ext cx="1997501" cy="13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78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>
            <a:extLst>
              <a:ext uri="{FF2B5EF4-FFF2-40B4-BE49-F238E27FC236}">
                <a16:creationId xmlns:a16="http://schemas.microsoft.com/office/drawing/2014/main" id="{A2D5B010-8E6A-4653-9055-365EFA3E87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0712" y="49212"/>
            <a:ext cx="10515600" cy="1325563"/>
          </a:xfrm>
        </p:spPr>
        <p:txBody>
          <a:bodyPr/>
          <a:lstStyle/>
          <a:p>
            <a:pPr eaLnBrk="1" hangingPunct="1"/>
            <a:r>
              <a:rPr lang="en-GB" altLang="en-US" b="1" dirty="0">
                <a:solidFill>
                  <a:srgbClr val="003366"/>
                </a:solidFill>
                <a:latin typeface="Raleway" panose="020B0503030101060003" pitchFamily="34" charset="0"/>
              </a:rPr>
              <a:t>Independent study</a:t>
            </a:r>
          </a:p>
        </p:txBody>
      </p:sp>
      <p:sp>
        <p:nvSpPr>
          <p:cNvPr id="74755" name="Content Placeholder 2">
            <a:extLst>
              <a:ext uri="{FF2B5EF4-FFF2-40B4-BE49-F238E27FC236}">
                <a16:creationId xmlns:a16="http://schemas.microsoft.com/office/drawing/2014/main" id="{96B583D7-A0C1-46D5-A1B6-4CB3940D89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0712" y="1477964"/>
            <a:ext cx="11266488" cy="5135778"/>
          </a:xfrm>
        </p:spPr>
        <p:txBody>
          <a:bodyPr/>
          <a:lstStyle/>
          <a:p>
            <a:pPr marL="0" indent="0">
              <a:buNone/>
            </a:pPr>
            <a:r>
              <a:rPr lang="en-GB" sz="3000" dirty="0">
                <a:solidFill>
                  <a:srgbClr val="003366"/>
                </a:solidFill>
                <a:latin typeface="Raleway" panose="020B0503030101060003" pitchFamily="34" charset="0"/>
              </a:rPr>
              <a:t>Go to the ‘Independent study’ section under Week 1 tile.</a:t>
            </a:r>
          </a:p>
          <a:p>
            <a:pPr marL="0" indent="0">
              <a:buNone/>
            </a:pPr>
            <a:endParaRPr lang="en-GB" sz="3000" b="1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3000" b="1" dirty="0">
                <a:solidFill>
                  <a:srgbClr val="003366"/>
                </a:solidFill>
                <a:latin typeface="Raleway" panose="020B0503030101060003" pitchFamily="34" charset="0"/>
              </a:rPr>
              <a:t>READ: pp. 2-6 on Kortext / PDF</a:t>
            </a:r>
            <a:endParaRPr lang="en-GB" sz="3200" dirty="0">
              <a:solidFill>
                <a:srgbClr val="FF0000"/>
              </a:solidFill>
              <a:latin typeface="Raleway" panose="020B05030301010600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3000" b="1" dirty="0">
                <a:solidFill>
                  <a:srgbClr val="003366"/>
                </a:solidFill>
                <a:latin typeface="Raleway" panose="020B0503030101060003" pitchFamily="34" charset="0"/>
              </a:rPr>
              <a:t>ANSWER:</a:t>
            </a:r>
            <a:r>
              <a:rPr lang="en-GB" sz="3000" dirty="0">
                <a:solidFill>
                  <a:srgbClr val="003366"/>
                </a:solidFill>
                <a:latin typeface="Raleway" panose="020B0503030101060003" pitchFamily="34" charset="0"/>
              </a:rPr>
              <a:t> Homework Quiz – on VLE Week 1</a:t>
            </a:r>
            <a:endParaRPr lang="en-GB" sz="3000" dirty="0">
              <a:solidFill>
                <a:srgbClr val="FF0000"/>
              </a:solidFill>
              <a:latin typeface="Raleway" panose="020B05030301010600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3000" b="1" dirty="0">
                <a:solidFill>
                  <a:srgbClr val="003366"/>
                </a:solidFill>
                <a:latin typeface="Raleway" panose="020B0503030101060003" pitchFamily="34" charset="0"/>
              </a:rPr>
              <a:t>WRITE: </a:t>
            </a:r>
            <a:r>
              <a:rPr lang="en-GB" sz="3000" dirty="0">
                <a:solidFill>
                  <a:srgbClr val="003366"/>
                </a:solidFill>
                <a:latin typeface="Raleway" panose="020B0503030101060003" pitchFamily="34" charset="0"/>
              </a:rPr>
              <a:t>Week 1 Independent Study Writing Activity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000" b="1" dirty="0">
                <a:solidFill>
                  <a:srgbClr val="003366"/>
                </a:solidFill>
                <a:latin typeface="Raleway" panose="020B0503030101060003" pitchFamily="34" charset="0"/>
              </a:rPr>
              <a:t>WATCH: </a:t>
            </a:r>
            <a:r>
              <a:rPr lang="en-GB" sz="3000" dirty="0">
                <a:solidFill>
                  <a:srgbClr val="003366"/>
                </a:solidFill>
                <a:latin typeface="Raleway" panose="020B0503030101060003" pitchFamily="34" charset="0"/>
              </a:rPr>
              <a:t>Videos in ‘Week 1 Preparation Resources’</a:t>
            </a:r>
          </a:p>
          <a:p>
            <a:pPr marL="0" indent="0">
              <a:buNone/>
            </a:pPr>
            <a:endParaRPr lang="en-GB" sz="2800" b="1" dirty="0">
              <a:solidFill>
                <a:srgbClr val="003366"/>
              </a:solidFill>
              <a:latin typeface="Raleway" panose="020B0503030101060003" pitchFamily="34" charset="0"/>
            </a:endParaRPr>
          </a:p>
        </p:txBody>
      </p:sp>
      <p:pic>
        <p:nvPicPr>
          <p:cNvPr id="74756" name="Picture 2">
            <a:extLst>
              <a:ext uri="{FF2B5EF4-FFF2-40B4-BE49-F238E27FC236}">
                <a16:creationId xmlns:a16="http://schemas.microsoft.com/office/drawing/2014/main" id="{D9AA0DDE-B3B0-4FA1-B21C-0F276E537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50" y="152400"/>
            <a:ext cx="1812925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>
            <a:extLst>
              <a:ext uri="{FF2B5EF4-FFF2-40B4-BE49-F238E27FC236}">
                <a16:creationId xmlns:a16="http://schemas.microsoft.com/office/drawing/2014/main" id="{A2D5B010-8E6A-4653-9055-365EFA3E87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0712" y="49213"/>
            <a:ext cx="10515600" cy="853156"/>
          </a:xfrm>
        </p:spPr>
        <p:txBody>
          <a:bodyPr/>
          <a:lstStyle/>
          <a:p>
            <a:pPr eaLnBrk="1" hangingPunct="1"/>
            <a:r>
              <a:rPr lang="en-GB" altLang="en-US" b="1" dirty="0">
                <a:solidFill>
                  <a:srgbClr val="003366"/>
                </a:solidFill>
                <a:latin typeface="Raleway" panose="020B0503030101060003" pitchFamily="34" charset="0"/>
              </a:rPr>
              <a:t>Notes on HW</a:t>
            </a:r>
          </a:p>
        </p:txBody>
      </p:sp>
      <p:sp>
        <p:nvSpPr>
          <p:cNvPr id="74755" name="Content Placeholder 2">
            <a:extLst>
              <a:ext uri="{FF2B5EF4-FFF2-40B4-BE49-F238E27FC236}">
                <a16:creationId xmlns:a16="http://schemas.microsoft.com/office/drawing/2014/main" id="{96B583D7-A0C1-46D5-A1B6-4CB3940D89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0712" y="1477964"/>
            <a:ext cx="11266488" cy="5135778"/>
          </a:xfrm>
        </p:spPr>
        <p:txBody>
          <a:bodyPr/>
          <a:lstStyle/>
          <a:p>
            <a:pPr marL="0" indent="0">
              <a:buNone/>
            </a:pPr>
            <a:endParaRPr lang="en-GB" sz="30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3000" b="1" dirty="0">
                <a:solidFill>
                  <a:srgbClr val="003366"/>
                </a:solidFill>
                <a:latin typeface="Raleway" panose="020B0503030101060003" pitchFamily="34" charset="0"/>
              </a:rPr>
              <a:t>READ: </a:t>
            </a:r>
            <a:r>
              <a:rPr lang="en-GB" sz="3000" dirty="0">
                <a:solidFill>
                  <a:srgbClr val="003366"/>
                </a:solidFill>
                <a:latin typeface="Raleway" panose="020B0503030101060003" pitchFamily="34" charset="0"/>
              </a:rPr>
              <a:t>You may not have access to the book yet, so the reading pages have been uploaded on VLE as PDF</a:t>
            </a:r>
            <a:endParaRPr lang="en-GB" sz="3200" dirty="0">
              <a:solidFill>
                <a:srgbClr val="FF0000"/>
              </a:solidFill>
              <a:latin typeface="Raleway" panose="020B0503030101060003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3000" dirty="0">
                <a:solidFill>
                  <a:srgbClr val="FF0000"/>
                </a:solidFill>
                <a:latin typeface="Raleway" panose="020B0503030101060003" pitchFamily="34" charset="0"/>
              </a:rPr>
              <a:t>Take the quiz after reading the above pages, the answers are in the reading.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000" b="1" dirty="0">
                <a:solidFill>
                  <a:srgbClr val="003366"/>
                </a:solidFill>
                <a:latin typeface="Raleway" panose="020B0503030101060003" pitchFamily="34" charset="0"/>
              </a:rPr>
              <a:t>WRITE: </a:t>
            </a:r>
            <a:r>
              <a:rPr lang="en-GB" sz="3000" dirty="0">
                <a:solidFill>
                  <a:srgbClr val="003366"/>
                </a:solidFill>
                <a:latin typeface="Raleway" panose="020B0503030101060003" pitchFamily="34" charset="0"/>
              </a:rPr>
              <a:t>You</a:t>
            </a:r>
            <a:r>
              <a:rPr lang="en-GB" sz="3000" b="1" dirty="0">
                <a:solidFill>
                  <a:srgbClr val="003366"/>
                </a:solidFill>
                <a:latin typeface="Raleway" panose="020B0503030101060003" pitchFamily="34" charset="0"/>
              </a:rPr>
              <a:t> </a:t>
            </a:r>
            <a:r>
              <a:rPr lang="en-GB" sz="3000" dirty="0">
                <a:solidFill>
                  <a:srgbClr val="003366"/>
                </a:solidFill>
                <a:latin typeface="Raleway" panose="020B0503030101060003" pitchFamily="34" charset="0"/>
              </a:rPr>
              <a:t>do not have to send your writing to your lecturer; you may write this in paper or on your laptop; bring it to class next CS1 lesson.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000" b="1" dirty="0">
                <a:solidFill>
                  <a:srgbClr val="FF0000"/>
                </a:solidFill>
                <a:latin typeface="Raleway" panose="020B0503030101060003" pitchFamily="34" charset="0"/>
              </a:rPr>
              <a:t>WATCH: </a:t>
            </a:r>
            <a:r>
              <a:rPr lang="en-GB" sz="3000" dirty="0">
                <a:solidFill>
                  <a:srgbClr val="FF0000"/>
                </a:solidFill>
                <a:latin typeface="Raleway" panose="020B0503030101060003" pitchFamily="34" charset="0"/>
              </a:rPr>
              <a:t>Videos in ‘Week 1 Preparation Resources’</a:t>
            </a:r>
          </a:p>
          <a:p>
            <a:pPr marL="0" indent="0">
              <a:buNone/>
            </a:pPr>
            <a:endParaRPr lang="en-GB" sz="2800" b="1" dirty="0">
              <a:solidFill>
                <a:srgbClr val="003366"/>
              </a:solidFill>
              <a:latin typeface="Raleway" panose="020B0503030101060003" pitchFamily="34" charset="0"/>
            </a:endParaRPr>
          </a:p>
        </p:txBody>
      </p:sp>
      <p:pic>
        <p:nvPicPr>
          <p:cNvPr id="74756" name="Picture 2">
            <a:extLst>
              <a:ext uri="{FF2B5EF4-FFF2-40B4-BE49-F238E27FC236}">
                <a16:creationId xmlns:a16="http://schemas.microsoft.com/office/drawing/2014/main" id="{D9AA0DDE-B3B0-4FA1-B21C-0F276E537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850" y="152400"/>
            <a:ext cx="1812925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2281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0D0D89-9EB3-4A88-8D60-CE054CB4E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5475"/>
            <a:ext cx="12192000" cy="8108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0DDD29-6578-41FC-898C-A265A6FFE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523" y="4188423"/>
            <a:ext cx="5645150" cy="948418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Module </a:t>
            </a:r>
            <a:b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</a:br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26849-BA6D-4E18-90FC-25F89E4C9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17" y="118534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70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3282-CEA9-4505-A55B-EB8340254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0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Your expectations and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5EF84-14AC-4D8B-86CF-A61815F33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58" y="1527949"/>
            <a:ext cx="10712116" cy="4964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Work in groups of 3 or 4. Introduce yourself to others and then discuss the following:</a:t>
            </a:r>
          </a:p>
          <a:p>
            <a:pPr marL="0" indent="0">
              <a:buNone/>
            </a:pPr>
            <a:endParaRPr lang="en-GB" sz="32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pPr marL="514350" indent="-514350"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Your </a:t>
            </a: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expectations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 when you joined ARUL? </a:t>
            </a:r>
          </a:p>
          <a:p>
            <a:pPr marL="514350" indent="-514350"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What do you think will be covered in </a:t>
            </a: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CS1 module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?</a:t>
            </a:r>
          </a:p>
          <a:p>
            <a:pPr marL="514350" indent="-514350">
              <a:buAutoNum type="arabicPeriod"/>
            </a:pP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Adjustments and arrangements 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you have made (personal, work and others) to meet the demands of starting a degree course.</a:t>
            </a:r>
          </a:p>
          <a:p>
            <a:pPr marL="514350" indent="-514350"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Where do you see yourself in </a:t>
            </a: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five or six years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’ time?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8E9CF-512E-408A-9247-4B31F9186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7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3282-CEA9-4505-A55B-EB8340254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0"/>
            <a:ext cx="10515600" cy="1046747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CS1 module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5EF84-14AC-4D8B-86CF-A61815F33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578" y="1624263"/>
            <a:ext cx="10732169" cy="48686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The CS1 module is designed to: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Teach you the basics of </a:t>
            </a: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reflective practice 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and how to write a </a:t>
            </a: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1500-word reflective paper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Prepare you for </a:t>
            </a: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other modules at Level 3 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and beyond.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Teach you how to effectively </a:t>
            </a: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structure a paragraph and sections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 of longer written works.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Provide </a:t>
            </a:r>
            <a:r>
              <a:rPr lang="en-GB" sz="3200" b="1" dirty="0">
                <a:solidFill>
                  <a:srgbClr val="003366"/>
                </a:solidFill>
                <a:latin typeface="Raleway" panose="020B0503030101060003" pitchFamily="34" charset="0"/>
              </a:rPr>
              <a:t>practical tips and guidance on electronic writing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 (e.g., formatting and structuring a Word document).</a:t>
            </a:r>
          </a:p>
          <a:p>
            <a:pPr marL="0" indent="0">
              <a:buNone/>
            </a:pPr>
            <a:endParaRPr lang="en-GB" sz="3200" dirty="0">
              <a:solidFill>
                <a:srgbClr val="003366"/>
              </a:solidFill>
              <a:latin typeface="Raleway" panose="020B05030301010600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8E9CF-512E-408A-9247-4B31F9186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072" y="152401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CD19-AE41-4685-B629-1BABE6F64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54242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How this module fits into your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7AB7D-745B-4B8F-A195-21A66CC32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04" y="1239254"/>
            <a:ext cx="11093117" cy="5447331"/>
          </a:xfrm>
        </p:spPr>
        <p:txBody>
          <a:bodyPr>
            <a:normAutofit fontScale="92500"/>
          </a:bodyPr>
          <a:lstStyle/>
          <a:p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The module is designed to </a:t>
            </a:r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teach you how to write a reflective paper/practice</a:t>
            </a:r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, which will feature regularly throughout your studies and in wider contexts as well.</a:t>
            </a:r>
          </a:p>
          <a:p>
            <a:endParaRPr lang="en-GB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r>
              <a:rPr lang="en-GB" sz="2800" dirty="0">
                <a:solidFill>
                  <a:srgbClr val="003366"/>
                </a:solidFill>
                <a:latin typeface="Raleway" panose="020B0503030101060003" pitchFamily="34" charset="0"/>
              </a:rPr>
              <a:t>To help you with this module, you’ll have sessions on </a:t>
            </a:r>
            <a:r>
              <a:rPr lang="en-GB" sz="2800" b="1" dirty="0">
                <a:solidFill>
                  <a:srgbClr val="003366"/>
                </a:solidFill>
                <a:latin typeface="Raleway" panose="020B0503030101060003" pitchFamily="34" charset="0"/>
              </a:rPr>
              <a:t>paragraphing, cohesion &amp; coherence, planning &amp; draft writing, editing &amp; proofreading, citations and referencing, and feedback</a:t>
            </a:r>
            <a:r>
              <a:rPr lang="en-GB" sz="2800" dirty="0">
                <a:solidFill>
                  <a:srgbClr val="003366"/>
                </a:solidFill>
                <a:latin typeface="Raleway" panose="020B0503030101060003" pitchFamily="34" charset="0"/>
              </a:rPr>
              <a:t>.</a:t>
            </a:r>
          </a:p>
          <a:p>
            <a:pPr marL="457200" lvl="1" indent="0">
              <a:buNone/>
            </a:pPr>
            <a:endParaRPr lang="en-GB" sz="2800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You’ll also have sessions on foundational concepts relating to academic writing such as </a:t>
            </a:r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formality and language</a:t>
            </a:r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.</a:t>
            </a:r>
          </a:p>
          <a:p>
            <a:pPr marL="0" indent="0">
              <a:buNone/>
            </a:pPr>
            <a:endParaRPr lang="en-GB" dirty="0">
              <a:solidFill>
                <a:srgbClr val="003366"/>
              </a:solidFill>
              <a:latin typeface="Raleway" panose="020B0503030101060003" pitchFamily="34" charset="0"/>
            </a:endParaRPr>
          </a:p>
          <a:p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Lastly, you’ll have sessions involving </a:t>
            </a:r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practical digital writing</a:t>
            </a:r>
            <a:r>
              <a:rPr lang="en-GB" dirty="0">
                <a:solidFill>
                  <a:srgbClr val="003366"/>
                </a:solidFill>
                <a:latin typeface="Raleway" panose="020B0503030101060003" pitchFamily="34" charset="0"/>
              </a:rPr>
              <a:t> skills, including MS Word.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4E397-F61D-408E-B1E0-D3D203461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020" y="5463437"/>
            <a:ext cx="1814026" cy="12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5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CD19-AE41-4685-B629-1BABE6F6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003366"/>
                </a:solidFill>
                <a:latin typeface="Raleway" panose="020B0503030101060003" pitchFamily="34" charset="0"/>
              </a:rPr>
              <a:t>How this module fits into Level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7AB7D-745B-4B8F-A195-21A66CC32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72750" cy="1603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The 1</a:t>
            </a:r>
            <a:r>
              <a:rPr lang="en-GB" sz="3200" baseline="30000" dirty="0">
                <a:solidFill>
                  <a:srgbClr val="003366"/>
                </a:solidFill>
                <a:latin typeface="Raleway" panose="020B0503030101060003" pitchFamily="34" charset="0"/>
              </a:rPr>
              <a:t>st</a:t>
            </a:r>
            <a:r>
              <a:rPr lang="en-GB" sz="3200" dirty="0">
                <a:solidFill>
                  <a:srgbClr val="003366"/>
                </a:solidFill>
                <a:latin typeface="Raleway" panose="020B0503030101060003" pitchFamily="34" charset="0"/>
              </a:rPr>
              <a:t> part of this module is designed to work in combination with the 2nd part scheduled for the second trimester of your Foundation year.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4E397-F61D-408E-B1E0-D3D203461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554" y="152401"/>
            <a:ext cx="1308543" cy="882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54D736-4119-4ACE-8A81-8C1782695712}"/>
              </a:ext>
            </a:extLst>
          </p:cNvPr>
          <p:cNvSpPr txBox="1"/>
          <p:nvPr/>
        </p:nvSpPr>
        <p:spPr>
          <a:xfrm>
            <a:off x="673768" y="3429000"/>
            <a:ext cx="5031707" cy="2000548"/>
          </a:xfrm>
          <a:prstGeom prst="rect">
            <a:avLst/>
          </a:prstGeom>
          <a:noFill/>
          <a:ln w="50800">
            <a:solidFill>
              <a:srgbClr val="00336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100" b="1" dirty="0">
                <a:solidFill>
                  <a:srgbClr val="003366"/>
                </a:solidFill>
                <a:latin typeface="Raleway" panose="020B0503030101060003" pitchFamily="34" charset="0"/>
              </a:rPr>
              <a:t>Communication Skills part 1 </a:t>
            </a:r>
            <a:r>
              <a:rPr lang="en-GB" sz="3100" dirty="0">
                <a:solidFill>
                  <a:srgbClr val="003366"/>
                </a:solidFill>
                <a:latin typeface="Raleway" panose="020B0503030101060003" pitchFamily="34" charset="0"/>
              </a:rPr>
              <a:t>(CS1)</a:t>
            </a:r>
          </a:p>
          <a:p>
            <a:pPr algn="ctr"/>
            <a:r>
              <a:rPr lang="en-GB" sz="3100" dirty="0">
                <a:solidFill>
                  <a:srgbClr val="003366"/>
                </a:solidFill>
                <a:latin typeface="Raleway" panose="020B0503030101060003" pitchFamily="34" charset="0"/>
              </a:rPr>
              <a:t>Written communication</a:t>
            </a:r>
          </a:p>
          <a:p>
            <a:pPr algn="ctr"/>
            <a:r>
              <a:rPr lang="en-GB" sz="3100" dirty="0">
                <a:solidFill>
                  <a:srgbClr val="003366"/>
                </a:solidFill>
                <a:latin typeface="Raleway" panose="020B0503030101060003" pitchFamily="34" charset="0"/>
              </a:rPr>
              <a:t> (Reflective writing)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340F3-72E2-4434-87DE-1AC3670C5709}"/>
              </a:ext>
            </a:extLst>
          </p:cNvPr>
          <p:cNvSpPr txBox="1"/>
          <p:nvPr/>
        </p:nvSpPr>
        <p:spPr>
          <a:xfrm>
            <a:off x="6543674" y="3429000"/>
            <a:ext cx="4924425" cy="2000548"/>
          </a:xfrm>
          <a:prstGeom prst="rect">
            <a:avLst/>
          </a:prstGeom>
          <a:noFill/>
          <a:ln w="50800">
            <a:solidFill>
              <a:srgbClr val="00336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100" b="1" dirty="0">
                <a:solidFill>
                  <a:srgbClr val="003366"/>
                </a:solidFill>
                <a:latin typeface="Raleway" panose="020B0503030101060003" pitchFamily="34" charset="0"/>
              </a:rPr>
              <a:t>Communication Skills part 2 </a:t>
            </a:r>
            <a:r>
              <a:rPr lang="en-GB" sz="3100" dirty="0">
                <a:solidFill>
                  <a:srgbClr val="003366"/>
                </a:solidFill>
                <a:latin typeface="Raleway" panose="020B0503030101060003" pitchFamily="34" charset="0"/>
              </a:rPr>
              <a:t>(CS2)</a:t>
            </a:r>
          </a:p>
          <a:p>
            <a:pPr algn="ctr"/>
            <a:r>
              <a:rPr lang="en-GB" sz="3100" dirty="0">
                <a:solidFill>
                  <a:srgbClr val="003366"/>
                </a:solidFill>
                <a:latin typeface="Raleway" panose="020B0503030101060003" pitchFamily="34" charset="0"/>
              </a:rPr>
              <a:t>Verbal communication</a:t>
            </a:r>
          </a:p>
          <a:p>
            <a:pPr algn="ctr"/>
            <a:r>
              <a:rPr lang="en-GB" sz="3100" dirty="0">
                <a:solidFill>
                  <a:srgbClr val="003366"/>
                </a:solidFill>
                <a:latin typeface="Raleway" panose="020B0503030101060003" pitchFamily="34" charset="0"/>
              </a:rPr>
              <a:t>(Seminar discussion) 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FD5A1789-AFAE-473C-8F3C-40FF2B0E5132}"/>
              </a:ext>
            </a:extLst>
          </p:cNvPr>
          <p:cNvSpPr/>
          <p:nvPr/>
        </p:nvSpPr>
        <p:spPr>
          <a:xfrm>
            <a:off x="5762624" y="4505325"/>
            <a:ext cx="723904" cy="733425"/>
          </a:xfrm>
          <a:prstGeom prst="mathPlus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30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Custom 18">
      <a:dk1>
        <a:srgbClr val="041C4C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15599</TotalTime>
  <Words>2322</Words>
  <Application>Microsoft Office PowerPoint</Application>
  <PresentationFormat>Widescreen</PresentationFormat>
  <Paragraphs>311</Paragraphs>
  <Slides>43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Rasionne</vt:lpstr>
      <vt:lpstr>Arial</vt:lpstr>
      <vt:lpstr>Calibri</vt:lpstr>
      <vt:lpstr>Calibri Light</vt:lpstr>
      <vt:lpstr>Raleway</vt:lpstr>
      <vt:lpstr>Office Theme</vt:lpstr>
      <vt:lpstr>1_Office Theme</vt:lpstr>
      <vt:lpstr>2_Office Theme</vt:lpstr>
      <vt:lpstr>3_Office Theme</vt:lpstr>
      <vt:lpstr>Welcome to Communication Skills part 1 (CS1)</vt:lpstr>
      <vt:lpstr>Registering your in Class attendance</vt:lpstr>
      <vt:lpstr>Your contacts</vt:lpstr>
      <vt:lpstr>Session objectives: Week 1</vt:lpstr>
      <vt:lpstr>Module  details</vt:lpstr>
      <vt:lpstr>Your expectations and plans</vt:lpstr>
      <vt:lpstr>CS1 module aims</vt:lpstr>
      <vt:lpstr>How this module fits into your studies</vt:lpstr>
      <vt:lpstr>How this module fits into Level 3</vt:lpstr>
      <vt:lpstr>How this module fits into Level 3</vt:lpstr>
      <vt:lpstr>Employability and Reflective writing skills - 1</vt:lpstr>
      <vt:lpstr>Employability and Reflective writing skills - 2</vt:lpstr>
      <vt:lpstr>Activity 1: Module info quiz 1 - Introduction</vt:lpstr>
      <vt:lpstr>Assessment</vt:lpstr>
      <vt:lpstr>PowerPoint Presentation</vt:lpstr>
      <vt:lpstr>Assessment</vt:lpstr>
      <vt:lpstr>Assignment structure</vt:lpstr>
      <vt:lpstr>Marking criteria - 1</vt:lpstr>
      <vt:lpstr>Marking criteria - 2</vt:lpstr>
      <vt:lpstr>Marking criteria - 3</vt:lpstr>
      <vt:lpstr>Marking criteria - 4</vt:lpstr>
      <vt:lpstr>Activity 2: Module info quiz 2 - Assessment</vt:lpstr>
      <vt:lpstr>Break:  max. 15 mins</vt:lpstr>
      <vt:lpstr>Resources</vt:lpstr>
      <vt:lpstr>Key module resources</vt:lpstr>
      <vt:lpstr>Resources for sessions</vt:lpstr>
      <vt:lpstr>To gain the most out of CS1</vt:lpstr>
      <vt:lpstr>Independent study</vt:lpstr>
      <vt:lpstr>Progress monitoring</vt:lpstr>
      <vt:lpstr>Activity 3: Module info quiz 3 - Resources</vt:lpstr>
      <vt:lpstr>Activity 4: Think-Pair-Share</vt:lpstr>
      <vt:lpstr>Think-Pair-Share Qs</vt:lpstr>
      <vt:lpstr>Graduate Attributes – 4 A’s</vt:lpstr>
      <vt:lpstr>PowerPoint Presentation</vt:lpstr>
      <vt:lpstr>PowerPoint Presentation</vt:lpstr>
      <vt:lpstr>PowerPoint Presentation</vt:lpstr>
      <vt:lpstr>PowerPoint Presentation</vt:lpstr>
      <vt:lpstr>Let’s revise what you already know</vt:lpstr>
      <vt:lpstr>Game time - Kahoot</vt:lpstr>
      <vt:lpstr>In-class writing practice</vt:lpstr>
      <vt:lpstr>PowerPoint Presentation</vt:lpstr>
      <vt:lpstr>Independent study</vt:lpstr>
      <vt:lpstr>Notes on HW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Parkinson</dc:creator>
  <cp:lastModifiedBy>Joseph, Jay (Postgraduate Researcher)</cp:lastModifiedBy>
  <cp:revision>104</cp:revision>
  <dcterms:created xsi:type="dcterms:W3CDTF">2021-06-09T09:53:29Z</dcterms:created>
  <dcterms:modified xsi:type="dcterms:W3CDTF">2023-05-08T07:51:00Z</dcterms:modified>
</cp:coreProperties>
</file>